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3"/>
  </p:notesMasterIdLst>
  <p:handoutMasterIdLst>
    <p:handoutMasterId r:id="rId24"/>
  </p:handoutMasterIdLst>
  <p:sldIdLst>
    <p:sldId id="256" r:id="rId2"/>
    <p:sldId id="495" r:id="rId3"/>
    <p:sldId id="497" r:id="rId4"/>
    <p:sldId id="513" r:id="rId5"/>
    <p:sldId id="510" r:id="rId6"/>
    <p:sldId id="498" r:id="rId7"/>
    <p:sldId id="499" r:id="rId8"/>
    <p:sldId id="518" r:id="rId9"/>
    <p:sldId id="517" r:id="rId10"/>
    <p:sldId id="519" r:id="rId11"/>
    <p:sldId id="514" r:id="rId12"/>
    <p:sldId id="512" r:id="rId13"/>
    <p:sldId id="520" r:id="rId14"/>
    <p:sldId id="506" r:id="rId15"/>
    <p:sldId id="522" r:id="rId16"/>
    <p:sldId id="521" r:id="rId17"/>
    <p:sldId id="503" r:id="rId18"/>
    <p:sldId id="500" r:id="rId19"/>
    <p:sldId id="331" r:id="rId20"/>
    <p:sldId id="465" r:id="rId21"/>
    <p:sldId id="496"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2">
          <p15:clr>
            <a:srgbClr val="A4A3A4"/>
          </p15:clr>
        </p15:guide>
        <p15:guide id="2" pos="2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FB8"/>
    <a:srgbClr val="136A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77" autoAdjust="0"/>
    <p:restoredTop sz="53155" autoAdjust="0"/>
  </p:normalViewPr>
  <p:slideViewPr>
    <p:cSldViewPr snapToGrid="0">
      <p:cViewPr varScale="1">
        <p:scale>
          <a:sx n="75" d="100"/>
          <a:sy n="75" d="100"/>
        </p:scale>
        <p:origin x="2232" y="36"/>
      </p:cViewPr>
      <p:guideLst>
        <p:guide orient="horz" pos="3082"/>
        <p:guide pos="204"/>
      </p:guideLst>
    </p:cSldViewPr>
  </p:slideViewPr>
  <p:outlineViewPr>
    <p:cViewPr>
      <p:scale>
        <a:sx n="33" d="100"/>
        <a:sy n="33" d="100"/>
      </p:scale>
      <p:origin x="0" y="0"/>
    </p:cViewPr>
  </p:outlineViewPr>
  <p:notesTextViewPr>
    <p:cViewPr>
      <p:scale>
        <a:sx n="300" d="100"/>
        <a:sy n="300" d="100"/>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Series 1</c:v>
                </c:pt>
              </c:strCache>
            </c:strRef>
          </c:tx>
          <c:spPr>
            <a:solidFill>
              <a:schemeClr val="accent1"/>
            </a:solidFill>
            <a:ln>
              <a:noFill/>
            </a:ln>
            <a:effectLst/>
            <a:sp3d/>
          </c:spPr>
          <c:invertIfNegative val="0"/>
          <c:dPt>
            <c:idx val="0"/>
            <c:invertIfNegative val="0"/>
            <c:bubble3D val="0"/>
            <c:spPr>
              <a:solidFill>
                <a:schemeClr val="accent1"/>
              </a:solidFill>
              <a:ln w="76200">
                <a:noFill/>
              </a:ln>
              <a:effectLst/>
              <a:sp3d/>
            </c:spPr>
            <c:extLst>
              <c:ext xmlns:c16="http://schemas.microsoft.com/office/drawing/2014/chart" uri="{C3380CC4-5D6E-409C-BE32-E72D297353CC}">
                <c16:uniqueId val="{00000003-5445-4FD2-81FD-33BE73742071}"/>
              </c:ext>
            </c:extLst>
          </c:dPt>
          <c:cat>
            <c:numRef>
              <c:f>Sheet1!$A$2:$A$6</c:f>
              <c:numCache>
                <c:formatCode>mmm\-yy</c:formatCode>
                <c:ptCount val="5"/>
                <c:pt idx="0">
                  <c:v>45658</c:v>
                </c:pt>
                <c:pt idx="1">
                  <c:v>45689</c:v>
                </c:pt>
                <c:pt idx="2">
                  <c:v>45717</c:v>
                </c:pt>
                <c:pt idx="3">
                  <c:v>45748</c:v>
                </c:pt>
                <c:pt idx="4">
                  <c:v>45778</c:v>
                </c:pt>
              </c:numCache>
            </c:numRef>
          </c:cat>
          <c:val>
            <c:numRef>
              <c:f>Sheet1!$B$2:$B$6</c:f>
              <c:numCache>
                <c:formatCode>General</c:formatCode>
                <c:ptCount val="5"/>
                <c:pt idx="0">
                  <c:v>5</c:v>
                </c:pt>
                <c:pt idx="1">
                  <c:v>7</c:v>
                </c:pt>
                <c:pt idx="2">
                  <c:v>9</c:v>
                </c:pt>
                <c:pt idx="3">
                  <c:v>26</c:v>
                </c:pt>
                <c:pt idx="4">
                  <c:v>36</c:v>
                </c:pt>
              </c:numCache>
            </c:numRef>
          </c:val>
          <c:extLst>
            <c:ext xmlns:c16="http://schemas.microsoft.com/office/drawing/2014/chart" uri="{C3380CC4-5D6E-409C-BE32-E72D297353CC}">
              <c16:uniqueId val="{00000000-5445-4FD2-81FD-33BE73742071}"/>
            </c:ext>
          </c:extLst>
        </c:ser>
        <c:ser>
          <c:idx val="1"/>
          <c:order val="1"/>
          <c:tx>
            <c:strRef>
              <c:f>Sheet1!$C$1</c:f>
              <c:strCache>
                <c:ptCount val="1"/>
                <c:pt idx="0">
                  <c:v>Column1</c:v>
                </c:pt>
              </c:strCache>
            </c:strRef>
          </c:tx>
          <c:spPr>
            <a:solidFill>
              <a:schemeClr val="accent2"/>
            </a:solidFill>
            <a:ln>
              <a:noFill/>
            </a:ln>
            <a:effectLst/>
            <a:sp3d/>
          </c:spPr>
          <c:invertIfNegative val="0"/>
          <c:cat>
            <c:numRef>
              <c:f>Sheet1!$A$2:$A$6</c:f>
              <c:numCache>
                <c:formatCode>mmm\-yy</c:formatCode>
                <c:ptCount val="5"/>
                <c:pt idx="0">
                  <c:v>45658</c:v>
                </c:pt>
                <c:pt idx="1">
                  <c:v>45689</c:v>
                </c:pt>
                <c:pt idx="2">
                  <c:v>45717</c:v>
                </c:pt>
                <c:pt idx="3">
                  <c:v>45748</c:v>
                </c:pt>
                <c:pt idx="4">
                  <c:v>45778</c:v>
                </c:pt>
              </c:numCache>
            </c:numRef>
          </c:cat>
          <c:val>
            <c:numRef>
              <c:f>Sheet1!$C$2:$C$6</c:f>
              <c:numCache>
                <c:formatCode>General</c:formatCode>
                <c:ptCount val="5"/>
              </c:numCache>
            </c:numRef>
          </c:val>
          <c:extLst>
            <c:ext xmlns:c16="http://schemas.microsoft.com/office/drawing/2014/chart" uri="{C3380CC4-5D6E-409C-BE32-E72D297353CC}">
              <c16:uniqueId val="{00000001-5445-4FD2-81FD-33BE73742071}"/>
            </c:ext>
          </c:extLst>
        </c:ser>
        <c:ser>
          <c:idx val="2"/>
          <c:order val="2"/>
          <c:tx>
            <c:strRef>
              <c:f>Sheet1!$D$1</c:f>
              <c:strCache>
                <c:ptCount val="1"/>
                <c:pt idx="0">
                  <c:v>Column2</c:v>
                </c:pt>
              </c:strCache>
            </c:strRef>
          </c:tx>
          <c:spPr>
            <a:solidFill>
              <a:schemeClr val="accent3"/>
            </a:solidFill>
            <a:ln>
              <a:noFill/>
            </a:ln>
            <a:effectLst/>
            <a:sp3d/>
          </c:spPr>
          <c:invertIfNegative val="0"/>
          <c:cat>
            <c:numRef>
              <c:f>Sheet1!$A$2:$A$6</c:f>
              <c:numCache>
                <c:formatCode>mmm\-yy</c:formatCode>
                <c:ptCount val="5"/>
                <c:pt idx="0">
                  <c:v>45658</c:v>
                </c:pt>
                <c:pt idx="1">
                  <c:v>45689</c:v>
                </c:pt>
                <c:pt idx="2">
                  <c:v>45717</c:v>
                </c:pt>
                <c:pt idx="3">
                  <c:v>45748</c:v>
                </c:pt>
                <c:pt idx="4">
                  <c:v>45778</c:v>
                </c:pt>
              </c:numCache>
            </c:numRef>
          </c:cat>
          <c:val>
            <c:numRef>
              <c:f>Sheet1!$D$2:$D$6</c:f>
              <c:numCache>
                <c:formatCode>General</c:formatCode>
                <c:ptCount val="5"/>
              </c:numCache>
            </c:numRef>
          </c:val>
          <c:extLst>
            <c:ext xmlns:c16="http://schemas.microsoft.com/office/drawing/2014/chart" uri="{C3380CC4-5D6E-409C-BE32-E72D297353CC}">
              <c16:uniqueId val="{00000002-5445-4FD2-81FD-33BE73742071}"/>
            </c:ext>
          </c:extLst>
        </c:ser>
        <c:dLbls>
          <c:showLegendKey val="0"/>
          <c:showVal val="0"/>
          <c:showCatName val="0"/>
          <c:showSerName val="0"/>
          <c:showPercent val="0"/>
          <c:showBubbleSize val="0"/>
        </c:dLbls>
        <c:gapWidth val="219"/>
        <c:shape val="box"/>
        <c:axId val="1327150624"/>
        <c:axId val="1327162624"/>
        <c:axId val="0"/>
      </c:bar3DChart>
      <c:dateAx>
        <c:axId val="13271506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7162624"/>
        <c:crosses val="autoZero"/>
        <c:auto val="1"/>
        <c:lblOffset val="100"/>
        <c:baseTimeUnit val="months"/>
      </c:dateAx>
      <c:valAx>
        <c:axId val="1327162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7150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19F7D9-A349-5743-97AD-27B458684025}" type="datetimeFigureOut">
              <a:rPr lang="en-US" smtClean="0"/>
              <a:t>6/3/2025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863131-42D4-2547-B8CE-15509B376217}" type="slidenum">
              <a:rPr lang="en-US" smtClean="0"/>
              <a:t>‹#›</a:t>
            </a:fld>
            <a:endParaRPr lang="en-US"/>
          </a:p>
        </p:txBody>
      </p:sp>
    </p:spTree>
    <p:extLst>
      <p:ext uri="{BB962C8B-B14F-4D97-AF65-F5344CB8AC3E}">
        <p14:creationId xmlns:p14="http://schemas.microsoft.com/office/powerpoint/2010/main" val="1665711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16F90F-FECD-8042-BDF7-91A1EA4C396F}" type="datetimeFigureOut">
              <a:rPr lang="en-US" smtClean="0"/>
              <a:t>6/3/2025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18F1A-3D12-204C-8C6A-B021E361A362}" type="slidenum">
              <a:rPr lang="en-US" smtClean="0"/>
              <a:t>‹#›</a:t>
            </a:fld>
            <a:endParaRPr lang="en-US"/>
          </a:p>
        </p:txBody>
      </p:sp>
    </p:spTree>
    <p:extLst>
      <p:ext uri="{BB962C8B-B14F-4D97-AF65-F5344CB8AC3E}">
        <p14:creationId xmlns:p14="http://schemas.microsoft.com/office/powerpoint/2010/main" val="2551687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Calibri"/>
              <a:buChar char="-"/>
            </a:pPr>
            <a:endParaRPr lang="en-US" dirty="0">
              <a:solidFill>
                <a:srgbClr val="52616D"/>
              </a:solidFill>
              <a:latin typeface="proxima_novaregular"/>
            </a:endParaRPr>
          </a:p>
        </p:txBody>
      </p:sp>
      <p:sp>
        <p:nvSpPr>
          <p:cNvPr id="4" name="Slide Number Placeholder 3"/>
          <p:cNvSpPr>
            <a:spLocks noGrp="1"/>
          </p:cNvSpPr>
          <p:nvPr>
            <p:ph type="sldNum" sz="quarter" idx="10"/>
          </p:nvPr>
        </p:nvSpPr>
        <p:spPr/>
        <p:txBody>
          <a:bodyPr/>
          <a:lstStyle/>
          <a:p>
            <a:fld id="{5FF18F1A-3D12-204C-8C6A-B021E361A362}" type="slidenum">
              <a:rPr lang="en-US" smtClean="0"/>
              <a:t>1</a:t>
            </a:fld>
            <a:endParaRPr lang="en-US"/>
          </a:p>
        </p:txBody>
      </p:sp>
    </p:spTree>
    <p:extLst>
      <p:ext uri="{BB962C8B-B14F-4D97-AF65-F5344CB8AC3E}">
        <p14:creationId xmlns:p14="http://schemas.microsoft.com/office/powerpoint/2010/main" val="2940879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18F1A-3D12-204C-8C6A-B021E361A362}" type="slidenum">
              <a:rPr lang="en-US" smtClean="0"/>
              <a:t>12</a:t>
            </a:fld>
            <a:endParaRPr lang="en-US"/>
          </a:p>
        </p:txBody>
      </p:sp>
    </p:spTree>
    <p:extLst>
      <p:ext uri="{BB962C8B-B14F-4D97-AF65-F5344CB8AC3E}">
        <p14:creationId xmlns:p14="http://schemas.microsoft.com/office/powerpoint/2010/main" val="2647405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br>
              <a:rPr lang="en-US" sz="4000" dirty="0">
                <a:solidFill>
                  <a:srgbClr val="000000"/>
                </a:solidFill>
                <a:effectLst/>
                <a:latin typeface="Source Sans Pro" panose="020B0503030403020204" pitchFamily="34" charset="0"/>
              </a:rPr>
            </a:br>
            <a:endParaRPr lang="en-US" sz="4000" dirty="0">
              <a:solidFill>
                <a:srgbClr val="000000"/>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5FF18F1A-3D12-204C-8C6A-B021E361A362}" type="slidenum">
              <a:rPr lang="en-US" smtClean="0"/>
              <a:t>13</a:t>
            </a:fld>
            <a:endParaRPr lang="en-US"/>
          </a:p>
        </p:txBody>
      </p:sp>
    </p:spTree>
    <p:extLst>
      <p:ext uri="{BB962C8B-B14F-4D97-AF65-F5344CB8AC3E}">
        <p14:creationId xmlns:p14="http://schemas.microsoft.com/office/powerpoint/2010/main" val="4151421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ts val="1600"/>
              </a:lnSpc>
              <a:spcBef>
                <a:spcPts val="0"/>
              </a:spcBef>
              <a:spcAft>
                <a:spcPts val="0"/>
              </a:spcAft>
              <a:buClrTx/>
              <a:buSzTx/>
              <a:buFontTx/>
              <a:buNone/>
              <a:tabLst/>
              <a:defRPr/>
            </a:pPr>
            <a:r>
              <a:rPr lang="en-US" sz="9600" u="sng" dirty="0">
                <a:solidFill>
                  <a:srgbClr val="3D3D3D"/>
                </a:solidFill>
                <a:effectLst/>
                <a:latin typeface="Times" panose="02020603050405020304" pitchFamily="18" charset="0"/>
                <a:cs typeface="Times" panose="02020603050405020304" pitchFamily="18" charset="0"/>
              </a:rPr>
              <a:t>See</a:t>
            </a:r>
            <a:br>
              <a:rPr lang="en-US" sz="9600" dirty="0">
                <a:solidFill>
                  <a:srgbClr val="000000"/>
                </a:solidFill>
                <a:effectLst/>
                <a:latin typeface="Source Sans Pro" panose="020B0503030403020204" pitchFamily="34" charset="0"/>
              </a:rPr>
            </a:br>
            <a:br>
              <a:rPr lang="en-US" sz="9600" dirty="0">
                <a:solidFill>
                  <a:srgbClr val="000000"/>
                </a:solidFill>
                <a:effectLst/>
                <a:latin typeface="Source Sans Pro" panose="020B0503030403020204" pitchFamily="34" charset="0"/>
              </a:rPr>
            </a:br>
            <a:endParaRPr lang="en-US" sz="9600" dirty="0">
              <a:solidFill>
                <a:srgbClr val="000000"/>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5FF18F1A-3D12-204C-8C6A-B021E361A362}" type="slidenum">
              <a:rPr lang="en-US" smtClean="0"/>
              <a:t>14</a:t>
            </a:fld>
            <a:endParaRPr lang="en-US"/>
          </a:p>
        </p:txBody>
      </p:sp>
    </p:spTree>
    <p:extLst>
      <p:ext uri="{BB962C8B-B14F-4D97-AF65-F5344CB8AC3E}">
        <p14:creationId xmlns:p14="http://schemas.microsoft.com/office/powerpoint/2010/main" val="2703128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8F65C-2D74-F7C5-CF98-BD760A7D1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7E579-5703-3851-47CD-B0A27964C5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5441DE-6A19-6DD0-4697-9F4CD0A82F9C}"/>
              </a:ext>
            </a:extLst>
          </p:cNvPr>
          <p:cNvSpPr>
            <a:spLocks noGrp="1"/>
          </p:cNvSpPr>
          <p:nvPr>
            <p:ph type="body" idx="1"/>
          </p:nvPr>
        </p:nvSpPr>
        <p:spPr/>
        <p:txBody>
          <a:bodyPr/>
          <a:lstStyle/>
          <a:p>
            <a:pPr>
              <a:lnSpc>
                <a:spcPts val="1600"/>
              </a:lnSpc>
            </a:pPr>
            <a:endParaRPr lang="en-US" sz="2800" dirty="0">
              <a:solidFill>
                <a:srgbClr val="000000"/>
              </a:solidFill>
              <a:effectLst/>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FC8DE039-A0C8-6F04-F93B-85CC1BE96F2D}"/>
              </a:ext>
            </a:extLst>
          </p:cNvPr>
          <p:cNvSpPr>
            <a:spLocks noGrp="1"/>
          </p:cNvSpPr>
          <p:nvPr>
            <p:ph type="sldNum" sz="quarter" idx="5"/>
          </p:nvPr>
        </p:nvSpPr>
        <p:spPr/>
        <p:txBody>
          <a:bodyPr/>
          <a:lstStyle/>
          <a:p>
            <a:fld id="{5FF18F1A-3D12-204C-8C6A-B021E361A362}" type="slidenum">
              <a:rPr lang="en-US" smtClean="0"/>
              <a:t>15</a:t>
            </a:fld>
            <a:endParaRPr lang="en-US"/>
          </a:p>
        </p:txBody>
      </p:sp>
    </p:spTree>
    <p:extLst>
      <p:ext uri="{BB962C8B-B14F-4D97-AF65-F5344CB8AC3E}">
        <p14:creationId xmlns:p14="http://schemas.microsoft.com/office/powerpoint/2010/main" val="2843482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18F1A-3D12-204C-8C6A-B021E361A362}" type="slidenum">
              <a:rPr lang="en-US" smtClean="0"/>
              <a:t>16</a:t>
            </a:fld>
            <a:endParaRPr lang="en-US"/>
          </a:p>
        </p:txBody>
      </p:sp>
    </p:spTree>
    <p:extLst>
      <p:ext uri="{BB962C8B-B14F-4D97-AF65-F5344CB8AC3E}">
        <p14:creationId xmlns:p14="http://schemas.microsoft.com/office/powerpoint/2010/main" val="283124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br>
              <a:rPr lang="en-US" dirty="0">
                <a:solidFill>
                  <a:srgbClr val="000000"/>
                </a:solidFill>
                <a:effectLst/>
                <a:latin typeface="Source Sans Pro" panose="020B0503030403020204" pitchFamily="34" charset="0"/>
              </a:rPr>
            </a:br>
            <a:br>
              <a:rPr lang="en-US" dirty="0">
                <a:solidFill>
                  <a:srgbClr val="000000"/>
                </a:solidFill>
                <a:effectLst/>
                <a:latin typeface="Source Sans Pro" panose="020B0503030403020204" pitchFamily="34" charset="0"/>
              </a:rPr>
            </a:br>
            <a:endParaRPr lang="en-US" dirty="0"/>
          </a:p>
        </p:txBody>
      </p:sp>
      <p:sp>
        <p:nvSpPr>
          <p:cNvPr id="4" name="Slide Number Placeholder 3"/>
          <p:cNvSpPr>
            <a:spLocks noGrp="1"/>
          </p:cNvSpPr>
          <p:nvPr>
            <p:ph type="sldNum" sz="quarter" idx="5"/>
          </p:nvPr>
        </p:nvSpPr>
        <p:spPr/>
        <p:txBody>
          <a:bodyPr/>
          <a:lstStyle/>
          <a:p>
            <a:fld id="{5FF18F1A-3D12-204C-8C6A-B021E361A362}" type="slidenum">
              <a:rPr lang="en-US" smtClean="0"/>
              <a:t>17</a:t>
            </a:fld>
            <a:endParaRPr lang="en-US"/>
          </a:p>
        </p:txBody>
      </p:sp>
    </p:spTree>
    <p:extLst>
      <p:ext uri="{BB962C8B-B14F-4D97-AF65-F5344CB8AC3E}">
        <p14:creationId xmlns:p14="http://schemas.microsoft.com/office/powerpoint/2010/main" val="1191153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FF18F1A-3D12-204C-8C6A-B021E361A362}" type="slidenum">
              <a:rPr lang="en-US" smtClean="0"/>
              <a:t>18</a:t>
            </a:fld>
            <a:endParaRPr lang="en-US"/>
          </a:p>
        </p:txBody>
      </p:sp>
    </p:spTree>
    <p:extLst>
      <p:ext uri="{BB962C8B-B14F-4D97-AF65-F5344CB8AC3E}">
        <p14:creationId xmlns:p14="http://schemas.microsoft.com/office/powerpoint/2010/main" val="2044584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9D2FF-0334-4BAB-9883-95C50A20A0F6}" type="slidenum">
              <a:rPr lang="en-US" smtClean="0"/>
              <a:t>19</a:t>
            </a:fld>
            <a:endParaRPr lang="en-US"/>
          </a:p>
        </p:txBody>
      </p:sp>
    </p:spTree>
    <p:extLst>
      <p:ext uri="{BB962C8B-B14F-4D97-AF65-F5344CB8AC3E}">
        <p14:creationId xmlns:p14="http://schemas.microsoft.com/office/powerpoint/2010/main" val="4175116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18F1A-3D12-204C-8C6A-B021E361A362}" type="slidenum">
              <a:rPr lang="en-US" smtClean="0"/>
              <a:t>20</a:t>
            </a:fld>
            <a:endParaRPr lang="en-US"/>
          </a:p>
        </p:txBody>
      </p:sp>
    </p:spTree>
    <p:extLst>
      <p:ext uri="{BB962C8B-B14F-4D97-AF65-F5344CB8AC3E}">
        <p14:creationId xmlns:p14="http://schemas.microsoft.com/office/powerpoint/2010/main" val="728352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325CB-5609-77A0-96EB-56DD8B7C64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C5A9F-C190-A783-FB9C-EB536DF9011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B0EDA07-DD84-1298-212D-BCF34B19D5AC}"/>
              </a:ext>
            </a:extLst>
          </p:cNvPr>
          <p:cNvSpPr>
            <a:spLocks noGrp="1"/>
          </p:cNvSpPr>
          <p:nvPr>
            <p:ph type="body" idx="1"/>
          </p:nvPr>
        </p:nvSpPr>
        <p:spPr/>
        <p:txBody>
          <a:bodyPr/>
          <a:lstStyle/>
          <a:p>
            <a:pPr marL="0" indent="0">
              <a:buFont typeface="Calibri"/>
              <a:buNone/>
            </a:pPr>
            <a:endParaRPr lang="en-US" dirty="0">
              <a:solidFill>
                <a:srgbClr val="52616D"/>
              </a:solidFill>
              <a:latin typeface="proxima_novaregular"/>
            </a:endParaRPr>
          </a:p>
        </p:txBody>
      </p:sp>
      <p:sp>
        <p:nvSpPr>
          <p:cNvPr id="4" name="Slide Number Placeholder 3">
            <a:extLst>
              <a:ext uri="{FF2B5EF4-FFF2-40B4-BE49-F238E27FC236}">
                <a16:creationId xmlns:a16="http://schemas.microsoft.com/office/drawing/2014/main" id="{0117ACE8-3598-5430-E2E2-54FE897036F2}"/>
              </a:ext>
            </a:extLst>
          </p:cNvPr>
          <p:cNvSpPr>
            <a:spLocks noGrp="1"/>
          </p:cNvSpPr>
          <p:nvPr>
            <p:ph type="sldNum" sz="quarter" idx="10"/>
          </p:nvPr>
        </p:nvSpPr>
        <p:spPr/>
        <p:txBody>
          <a:bodyPr/>
          <a:lstStyle/>
          <a:p>
            <a:fld id="{5FF18F1A-3D12-204C-8C6A-B021E361A362}" type="slidenum">
              <a:rPr lang="en-US" smtClean="0"/>
              <a:t>21</a:t>
            </a:fld>
            <a:endParaRPr lang="en-US"/>
          </a:p>
        </p:txBody>
      </p:sp>
    </p:spTree>
    <p:extLst>
      <p:ext uri="{BB962C8B-B14F-4D97-AF65-F5344CB8AC3E}">
        <p14:creationId xmlns:p14="http://schemas.microsoft.com/office/powerpoint/2010/main" val="362033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18F1A-3D12-204C-8C6A-B021E361A362}" type="slidenum">
              <a:rPr lang="en-US" smtClean="0"/>
              <a:t>2</a:t>
            </a:fld>
            <a:endParaRPr lang="en-US"/>
          </a:p>
        </p:txBody>
      </p:sp>
    </p:spTree>
    <p:extLst>
      <p:ext uri="{BB962C8B-B14F-4D97-AF65-F5344CB8AC3E}">
        <p14:creationId xmlns:p14="http://schemas.microsoft.com/office/powerpoint/2010/main" val="1039667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18F1A-3D12-204C-8C6A-B021E361A362}" type="slidenum">
              <a:rPr lang="en-US" smtClean="0"/>
              <a:t>3</a:t>
            </a:fld>
            <a:endParaRPr lang="en-US"/>
          </a:p>
        </p:txBody>
      </p:sp>
    </p:spTree>
    <p:extLst>
      <p:ext uri="{BB962C8B-B14F-4D97-AF65-F5344CB8AC3E}">
        <p14:creationId xmlns:p14="http://schemas.microsoft.com/office/powerpoint/2010/main" val="160991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18F1A-3D12-204C-8C6A-B021E361A362}" type="slidenum">
              <a:rPr lang="en-US" smtClean="0"/>
              <a:t>4</a:t>
            </a:fld>
            <a:endParaRPr lang="en-US"/>
          </a:p>
        </p:txBody>
      </p:sp>
    </p:spTree>
    <p:extLst>
      <p:ext uri="{BB962C8B-B14F-4D97-AF65-F5344CB8AC3E}">
        <p14:creationId xmlns:p14="http://schemas.microsoft.com/office/powerpoint/2010/main" val="428038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F18F1A-3D12-204C-8C6A-B021E361A362}" type="slidenum">
              <a:rPr lang="en-US" smtClean="0"/>
              <a:t>5</a:t>
            </a:fld>
            <a:endParaRPr lang="en-US"/>
          </a:p>
        </p:txBody>
      </p:sp>
    </p:spTree>
    <p:extLst>
      <p:ext uri="{BB962C8B-B14F-4D97-AF65-F5344CB8AC3E}">
        <p14:creationId xmlns:p14="http://schemas.microsoft.com/office/powerpoint/2010/main" val="257095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18F1A-3D12-204C-8C6A-B021E361A362}" type="slidenum">
              <a:rPr lang="en-US" smtClean="0"/>
              <a:t>6</a:t>
            </a:fld>
            <a:endParaRPr lang="en-US"/>
          </a:p>
        </p:txBody>
      </p:sp>
    </p:spTree>
    <p:extLst>
      <p:ext uri="{BB962C8B-B14F-4D97-AF65-F5344CB8AC3E}">
        <p14:creationId xmlns:p14="http://schemas.microsoft.com/office/powerpoint/2010/main" val="4158816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buNone/>
            </a:pPr>
            <a:endParaRPr lang="en-US" dirty="0"/>
          </a:p>
        </p:txBody>
      </p:sp>
      <p:sp>
        <p:nvSpPr>
          <p:cNvPr id="4" name="Slide Number Placeholder 3"/>
          <p:cNvSpPr>
            <a:spLocks noGrp="1"/>
          </p:cNvSpPr>
          <p:nvPr>
            <p:ph type="sldNum" sz="quarter" idx="5"/>
          </p:nvPr>
        </p:nvSpPr>
        <p:spPr/>
        <p:txBody>
          <a:bodyPr/>
          <a:lstStyle/>
          <a:p>
            <a:fld id="{5FF18F1A-3D12-204C-8C6A-B021E361A362}" type="slidenum">
              <a:rPr lang="en-US" smtClean="0"/>
              <a:t>9</a:t>
            </a:fld>
            <a:endParaRPr lang="en-US"/>
          </a:p>
        </p:txBody>
      </p:sp>
    </p:spTree>
    <p:extLst>
      <p:ext uri="{BB962C8B-B14F-4D97-AF65-F5344CB8AC3E}">
        <p14:creationId xmlns:p14="http://schemas.microsoft.com/office/powerpoint/2010/main" val="23378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F18F1A-3D12-204C-8C6A-B021E361A362}" type="slidenum">
              <a:rPr lang="en-US" smtClean="0"/>
              <a:t>10</a:t>
            </a:fld>
            <a:endParaRPr lang="en-US"/>
          </a:p>
        </p:txBody>
      </p:sp>
    </p:spTree>
    <p:extLst>
      <p:ext uri="{BB962C8B-B14F-4D97-AF65-F5344CB8AC3E}">
        <p14:creationId xmlns:p14="http://schemas.microsoft.com/office/powerpoint/2010/main" val="345163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600"/>
              </a:lnSpc>
            </a:pPr>
            <a:br>
              <a:rPr lang="en-US" sz="2800" dirty="0">
                <a:solidFill>
                  <a:srgbClr val="000000"/>
                </a:solidFill>
                <a:effectLst/>
                <a:latin typeface="Source Sans Pro" panose="020B0503030403020204" pitchFamily="34" charset="0"/>
              </a:rPr>
            </a:br>
            <a:br>
              <a:rPr lang="en-US" sz="2800" dirty="0">
                <a:solidFill>
                  <a:srgbClr val="000000"/>
                </a:solidFill>
                <a:effectLst/>
                <a:latin typeface="Source Sans Pro" panose="020B0503030403020204" pitchFamily="34" charset="0"/>
              </a:rPr>
            </a:br>
            <a:endParaRPr lang="en-US" sz="2800" dirty="0">
              <a:solidFill>
                <a:srgbClr val="000000"/>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5FF18F1A-3D12-204C-8C6A-B021E361A362}" type="slidenum">
              <a:rPr lang="en-US" smtClean="0"/>
              <a:t>11</a:t>
            </a:fld>
            <a:endParaRPr lang="en-US"/>
          </a:p>
        </p:txBody>
      </p:sp>
    </p:spTree>
    <p:extLst>
      <p:ext uri="{BB962C8B-B14F-4D97-AF65-F5344CB8AC3E}">
        <p14:creationId xmlns:p14="http://schemas.microsoft.com/office/powerpoint/2010/main" val="136958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7951110" y="4675605"/>
            <a:ext cx="735690" cy="281743"/>
          </a:xfrm>
          <a:prstGeom prst="rect">
            <a:avLst/>
          </a:prstGeom>
        </p:spPr>
        <p:txBody>
          <a:bodyPr/>
          <a:lstStyle>
            <a:lvl1pPr algn="r">
              <a:defRPr sz="1600">
                <a:solidFill>
                  <a:srgbClr val="136AA9"/>
                </a:solidFill>
                <a:latin typeface="Metric Semibold"/>
                <a:cs typeface="Metric Semibold"/>
              </a:defRPr>
            </a:lvl1pPr>
          </a:lstStyle>
          <a:p>
            <a:fld id="{03E8E312-405C-4648-BB7A-C628B99F0FDE}" type="slidenum">
              <a:rPr lang="en-US" smtClean="0"/>
              <a:pPr/>
              <a:t>‹#›</a:t>
            </a:fld>
            <a:endParaRPr lang="en-US"/>
          </a:p>
        </p:txBody>
      </p:sp>
    </p:spTree>
    <p:extLst>
      <p:ext uri="{BB962C8B-B14F-4D97-AF65-F5344CB8AC3E}">
        <p14:creationId xmlns:p14="http://schemas.microsoft.com/office/powerpoint/2010/main" val="391243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3E8E312-405C-4648-BB7A-C628B99F0FDE}" type="slidenum">
              <a:rPr lang="en-US" smtClean="0"/>
              <a:t>‹#›</a:t>
            </a:fld>
            <a:endParaRPr lang="en-US"/>
          </a:p>
        </p:txBody>
      </p:sp>
    </p:spTree>
    <p:extLst>
      <p:ext uri="{BB962C8B-B14F-4D97-AF65-F5344CB8AC3E}">
        <p14:creationId xmlns:p14="http://schemas.microsoft.com/office/powerpoint/2010/main" val="2658777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3E8E312-405C-4648-BB7A-C628B99F0FDE}" type="slidenum">
              <a:rPr lang="en-US" smtClean="0"/>
              <a:t>‹#›</a:t>
            </a:fld>
            <a:endParaRPr lang="en-US"/>
          </a:p>
        </p:txBody>
      </p:sp>
    </p:spTree>
    <p:extLst>
      <p:ext uri="{BB962C8B-B14F-4D97-AF65-F5344CB8AC3E}">
        <p14:creationId xmlns:p14="http://schemas.microsoft.com/office/powerpoint/2010/main" val="320943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3E8E312-405C-4648-BB7A-C628B99F0FDE}" type="slidenum">
              <a:rPr lang="en-US" smtClean="0"/>
              <a:t>‹#›</a:t>
            </a:fld>
            <a:endParaRPr lang="en-US"/>
          </a:p>
        </p:txBody>
      </p:sp>
    </p:spTree>
    <p:extLst>
      <p:ext uri="{BB962C8B-B14F-4D97-AF65-F5344CB8AC3E}">
        <p14:creationId xmlns:p14="http://schemas.microsoft.com/office/powerpoint/2010/main" val="2040075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3E8E312-405C-4648-BB7A-C628B99F0FDE}" type="slidenum">
              <a:rPr lang="en-US" smtClean="0"/>
              <a:t>‹#›</a:t>
            </a:fld>
            <a:endParaRPr lang="en-US"/>
          </a:p>
        </p:txBody>
      </p:sp>
    </p:spTree>
    <p:extLst>
      <p:ext uri="{BB962C8B-B14F-4D97-AF65-F5344CB8AC3E}">
        <p14:creationId xmlns:p14="http://schemas.microsoft.com/office/powerpoint/2010/main" val="23747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03E8E312-405C-4648-BB7A-C628B99F0FDE}" type="slidenum">
              <a:rPr lang="en-US" smtClean="0"/>
              <a:t>‹#›</a:t>
            </a:fld>
            <a:endParaRPr lang="en-US"/>
          </a:p>
        </p:txBody>
      </p:sp>
    </p:spTree>
    <p:extLst>
      <p:ext uri="{BB962C8B-B14F-4D97-AF65-F5344CB8AC3E}">
        <p14:creationId xmlns:p14="http://schemas.microsoft.com/office/powerpoint/2010/main" val="3783303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03E8E312-405C-4648-BB7A-C628B99F0FDE}" type="slidenum">
              <a:rPr lang="en-US" smtClean="0"/>
              <a:t>‹#›</a:t>
            </a:fld>
            <a:endParaRPr lang="en-US"/>
          </a:p>
        </p:txBody>
      </p:sp>
    </p:spTree>
    <p:extLst>
      <p:ext uri="{BB962C8B-B14F-4D97-AF65-F5344CB8AC3E}">
        <p14:creationId xmlns:p14="http://schemas.microsoft.com/office/powerpoint/2010/main" val="415696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03E8E312-405C-4648-BB7A-C628B99F0FDE}" type="slidenum">
              <a:rPr lang="en-US" smtClean="0"/>
              <a:t>‹#›</a:t>
            </a:fld>
            <a:endParaRPr lang="en-US"/>
          </a:p>
        </p:txBody>
      </p:sp>
    </p:spTree>
    <p:extLst>
      <p:ext uri="{BB962C8B-B14F-4D97-AF65-F5344CB8AC3E}">
        <p14:creationId xmlns:p14="http://schemas.microsoft.com/office/powerpoint/2010/main" val="276936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03E8E312-405C-4648-BB7A-C628B99F0FDE}" type="slidenum">
              <a:rPr lang="en-US" smtClean="0"/>
              <a:t>‹#›</a:t>
            </a:fld>
            <a:endParaRPr lang="en-US"/>
          </a:p>
        </p:txBody>
      </p:sp>
    </p:spTree>
    <p:extLst>
      <p:ext uri="{BB962C8B-B14F-4D97-AF65-F5344CB8AC3E}">
        <p14:creationId xmlns:p14="http://schemas.microsoft.com/office/powerpoint/2010/main" val="822060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03E8E312-405C-4648-BB7A-C628B99F0FDE}" type="slidenum">
              <a:rPr lang="en-US" smtClean="0"/>
              <a:t>‹#›</a:t>
            </a:fld>
            <a:endParaRPr lang="en-US"/>
          </a:p>
        </p:txBody>
      </p:sp>
    </p:spTree>
    <p:extLst>
      <p:ext uri="{BB962C8B-B14F-4D97-AF65-F5344CB8AC3E}">
        <p14:creationId xmlns:p14="http://schemas.microsoft.com/office/powerpoint/2010/main" val="904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03E8E312-405C-4648-BB7A-C628B99F0FDE}" type="slidenum">
              <a:rPr lang="en-US" smtClean="0"/>
              <a:t>‹#›</a:t>
            </a:fld>
            <a:endParaRPr lang="en-US"/>
          </a:p>
        </p:txBody>
      </p:sp>
    </p:spTree>
    <p:extLst>
      <p:ext uri="{BB962C8B-B14F-4D97-AF65-F5344CB8AC3E}">
        <p14:creationId xmlns:p14="http://schemas.microsoft.com/office/powerpoint/2010/main" val="186733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2569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8085268" y="4667745"/>
            <a:ext cx="601532" cy="273844"/>
          </a:xfrm>
          <a:prstGeom prst="rect">
            <a:avLst/>
          </a:prstGeom>
        </p:spPr>
        <p:txBody>
          <a:bodyPr/>
          <a:lstStyle>
            <a:lvl1pPr algn="r">
              <a:defRPr sz="1600">
                <a:solidFill>
                  <a:srgbClr val="136AA9"/>
                </a:solidFill>
                <a:latin typeface="Metric Semibold"/>
                <a:cs typeface="Metric Semibold"/>
              </a:defRPr>
            </a:lvl1pPr>
          </a:lstStyle>
          <a:p>
            <a:fld id="{03E8E312-405C-4648-BB7A-C628B99F0FDE}" type="slidenum">
              <a:rPr lang="en-US" smtClean="0"/>
              <a:pPr/>
              <a:t>‹#›</a:t>
            </a:fld>
            <a:endParaRPr lang="en-US"/>
          </a:p>
        </p:txBody>
      </p:sp>
      <p:pic>
        <p:nvPicPr>
          <p:cNvPr id="6" name="Picture 5" descr="LMU_LLS_Horizontal_RGB_CrimsonBlu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45460" y="4390472"/>
            <a:ext cx="1823992" cy="595493"/>
          </a:xfrm>
          <a:prstGeom prst="rect">
            <a:avLst/>
          </a:prstGeom>
        </p:spPr>
      </p:pic>
    </p:spTree>
    <p:extLst>
      <p:ext uri="{BB962C8B-B14F-4D97-AF65-F5344CB8AC3E}">
        <p14:creationId xmlns:p14="http://schemas.microsoft.com/office/powerpoint/2010/main" val="2864245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070"/>
            <a:ext cx="9144000" cy="5143500"/>
          </a:xfrm>
          <a:prstGeom prst="rect">
            <a:avLst/>
          </a:prstGeom>
          <a:solidFill>
            <a:srgbClr val="107FB8"/>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51265" y="1602698"/>
            <a:ext cx="8038661" cy="1938992"/>
          </a:xfrm>
          <a:prstGeom prst="rect">
            <a:avLst/>
          </a:prstGeom>
          <a:noFill/>
        </p:spPr>
        <p:txBody>
          <a:bodyPr wrap="square" lIns="91440" tIns="45720" rIns="91440" bIns="45720" rtlCol="0" anchor="t">
            <a:spAutoFit/>
          </a:bodyPr>
          <a:lstStyle/>
          <a:p>
            <a:pPr algn="ctr"/>
            <a:r>
              <a:rPr lang="en-US" sz="2400" b="1" dirty="0">
                <a:solidFill>
                  <a:schemeClr val="bg1"/>
                </a:solidFill>
                <a:effectLst/>
                <a:latin typeface="Metric Regular"/>
                <a:ea typeface="Aptos" panose="020B0004020202020204" pitchFamily="34" charset="0"/>
                <a:cs typeface="Times" panose="02020603050405020304" pitchFamily="18" charset="0"/>
              </a:rPr>
              <a:t>Looking Beyond Mata: Surveying Judicial Responses to Generative AI in Legal Practice</a:t>
            </a:r>
            <a:endParaRPr lang="en-US" sz="2400" b="1" dirty="0">
              <a:solidFill>
                <a:schemeClr val="bg1"/>
              </a:solidFill>
              <a:latin typeface="Metric Regular"/>
              <a:cs typeface="Times" panose="02020603050405020304" pitchFamily="18" charset="0"/>
            </a:endParaRPr>
          </a:p>
          <a:p>
            <a:pPr algn="ctr"/>
            <a:endParaRPr lang="en-US" sz="2400" b="1" dirty="0">
              <a:solidFill>
                <a:schemeClr val="bg1"/>
              </a:solidFill>
              <a:latin typeface="Metric Regular"/>
            </a:endParaRPr>
          </a:p>
          <a:p>
            <a:pPr algn="ctr"/>
            <a:r>
              <a:rPr lang="en-US" sz="2400" b="1" dirty="0">
                <a:solidFill>
                  <a:schemeClr val="bg1"/>
                </a:solidFill>
                <a:latin typeface="Metric Regular"/>
              </a:rPr>
              <a:t>Yan Slavinskiy</a:t>
            </a:r>
            <a:endParaRPr lang="en-US" sz="2400" dirty="0">
              <a:solidFill>
                <a:schemeClr val="bg1"/>
              </a:solidFill>
              <a:latin typeface="Calibri"/>
              <a:cs typeface="Calibri"/>
            </a:endParaRPr>
          </a:p>
          <a:p>
            <a:pPr algn="ctr"/>
            <a:r>
              <a:rPr lang="en-US" sz="2400" b="1" dirty="0">
                <a:solidFill>
                  <a:schemeClr val="bg1"/>
                </a:solidFill>
                <a:latin typeface="Metric Regular"/>
              </a:rPr>
              <a:t>Associate Clinical Professor, Loyola Law School (Los Angeles)</a:t>
            </a:r>
            <a:endParaRPr lang="en-US" sz="2400" dirty="0">
              <a:solidFill>
                <a:schemeClr val="bg1"/>
              </a:solidFill>
              <a:cs typeface="Calibri"/>
            </a:endParaRPr>
          </a:p>
        </p:txBody>
      </p:sp>
      <p:sp>
        <p:nvSpPr>
          <p:cNvPr id="8" name="TextBox 7"/>
          <p:cNvSpPr txBox="1"/>
          <p:nvPr/>
        </p:nvSpPr>
        <p:spPr>
          <a:xfrm>
            <a:off x="1247674" y="3785668"/>
            <a:ext cx="6645842" cy="1246495"/>
          </a:xfrm>
          <a:prstGeom prst="rect">
            <a:avLst/>
          </a:prstGeom>
          <a:noFill/>
        </p:spPr>
        <p:txBody>
          <a:bodyPr wrap="square" lIns="91440" tIns="45720" rIns="91440" bIns="45720" rtlCol="0" anchor="t">
            <a:spAutoFit/>
          </a:bodyPr>
          <a:lstStyle/>
          <a:p>
            <a:pPr algn="ctr"/>
            <a:r>
              <a:rPr lang="en-US" sz="2500" dirty="0">
                <a:solidFill>
                  <a:schemeClr val="bg1"/>
                </a:solidFill>
                <a:latin typeface="Metric Regular"/>
                <a:cs typeface="Times New Roman" panose="02020603050405020304" pitchFamily="18" charset="0"/>
              </a:rPr>
              <a:t>AI &amp; Legal Skills Virtual Conference| </a:t>
            </a:r>
            <a:r>
              <a:rPr lang="en-US" sz="2500" b="0" i="0" dirty="0">
                <a:solidFill>
                  <a:schemeClr val="bg1"/>
                </a:solidFill>
                <a:effectLst/>
                <a:latin typeface="Metric Regular"/>
                <a:cs typeface="Times New Roman" panose="02020603050405020304" pitchFamily="18" charset="0"/>
              </a:rPr>
              <a:t>Legal Writing Institute &amp; University of Wisconsin Law School</a:t>
            </a:r>
            <a:r>
              <a:rPr lang="en-US" sz="2500" dirty="0">
                <a:solidFill>
                  <a:schemeClr val="bg1"/>
                </a:solidFill>
                <a:latin typeface="Metric Regular"/>
                <a:cs typeface="Times New Roman" panose="02020603050405020304" pitchFamily="18" charset="0"/>
              </a:rPr>
              <a:t> | June 3, 2025</a:t>
            </a:r>
          </a:p>
        </p:txBody>
      </p:sp>
      <p:pic>
        <p:nvPicPr>
          <p:cNvPr id="2" name="Picture 1" descr="LMU_LLS_Vertical_RGB_CrimsonBlue-Stick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948" y="229162"/>
            <a:ext cx="1840452" cy="1313407"/>
          </a:xfrm>
          <a:prstGeom prst="rect">
            <a:avLst/>
          </a:prstGeom>
        </p:spPr>
      </p:pic>
    </p:spTree>
    <p:extLst>
      <p:ext uri="{BB962C8B-B14F-4D97-AF65-F5344CB8AC3E}">
        <p14:creationId xmlns:p14="http://schemas.microsoft.com/office/powerpoint/2010/main" val="169915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D2B2-241E-F585-38A1-8FD3349F3B04}"/>
              </a:ext>
            </a:extLst>
          </p:cNvPr>
          <p:cNvSpPr>
            <a:spLocks noGrp="1"/>
          </p:cNvSpPr>
          <p:nvPr>
            <p:ph type="title"/>
          </p:nvPr>
        </p:nvSpPr>
        <p:spPr/>
        <p:txBody>
          <a:bodyPr>
            <a:normAutofit/>
          </a:bodyPr>
          <a:lstStyle/>
          <a:p>
            <a:r>
              <a:rPr lang="en-US" sz="3500" b="1" dirty="0"/>
              <a:t>Accusations of GAI Usage</a:t>
            </a:r>
            <a:endParaRPr lang="en-US" sz="3500" dirty="0"/>
          </a:p>
        </p:txBody>
      </p:sp>
      <p:sp>
        <p:nvSpPr>
          <p:cNvPr id="3" name="Content Placeholder 2">
            <a:extLst>
              <a:ext uri="{FF2B5EF4-FFF2-40B4-BE49-F238E27FC236}">
                <a16:creationId xmlns:a16="http://schemas.microsoft.com/office/drawing/2014/main" id="{0335E866-1F6A-E0B2-5037-5B332A248E04}"/>
              </a:ext>
            </a:extLst>
          </p:cNvPr>
          <p:cNvSpPr>
            <a:spLocks noGrp="1"/>
          </p:cNvSpPr>
          <p:nvPr>
            <p:ph idx="1"/>
          </p:nvPr>
        </p:nvSpPr>
        <p:spPr>
          <a:xfrm>
            <a:off x="262328" y="1056934"/>
            <a:ext cx="8611849" cy="3880587"/>
          </a:xfrm>
        </p:spPr>
        <p:txBody>
          <a:bodyPr>
            <a:normAutofit fontScale="77500" lnSpcReduction="20000"/>
          </a:bodyPr>
          <a:lstStyle/>
          <a:p>
            <a:pPr>
              <a:buFont typeface="Wingdings" panose="05000000000000000000" pitchFamily="2" charset="2"/>
              <a:buChar char="q"/>
            </a:pPr>
            <a:r>
              <a:rPr lang="en-US" sz="2700" u="sng" dirty="0">
                <a:solidFill>
                  <a:srgbClr val="000000"/>
                </a:solidFill>
                <a:effectLst/>
                <a:latin typeface="Times" panose="02020603050405020304" pitchFamily="18" charset="0"/>
                <a:cs typeface="Times" panose="02020603050405020304" pitchFamily="18" charset="0"/>
              </a:rPr>
              <a:t>Albelbaisi v. Mustang Materials, LLC</a:t>
            </a:r>
            <a:r>
              <a:rPr lang="en-US" sz="2700" dirty="0">
                <a:solidFill>
                  <a:srgbClr val="000000"/>
                </a:solidFill>
                <a:effectLst/>
                <a:latin typeface="Times" panose="02020603050405020304" pitchFamily="18" charset="0"/>
                <a:cs typeface="Times" panose="02020603050405020304" pitchFamily="18" charset="0"/>
              </a:rPr>
              <a:t>, 2024 WL 4720674 (Appellee’s Brief, Tex. Ct. App. Oct. 28, 2024) (“Albelbaisi has clearly used a generative artificial intelligence chatbot to artificially inflate his brief and his position in this appeal.”).</a:t>
            </a:r>
          </a:p>
          <a:p>
            <a:pPr>
              <a:buFont typeface="Wingdings" panose="05000000000000000000" pitchFamily="2" charset="2"/>
              <a:buChar char="q"/>
            </a:pPr>
            <a:r>
              <a:rPr lang="en-US" sz="2700" u="sng" dirty="0">
                <a:solidFill>
                  <a:srgbClr val="000000"/>
                </a:solidFill>
                <a:effectLst/>
                <a:latin typeface="Times" panose="02020603050405020304" pitchFamily="18" charset="0"/>
                <a:cs typeface="Times" panose="02020603050405020304" pitchFamily="18" charset="0"/>
              </a:rPr>
              <a:t>Graham-Jackson v. Martin</a:t>
            </a:r>
            <a:r>
              <a:rPr lang="en-US" sz="2700" dirty="0">
                <a:solidFill>
                  <a:srgbClr val="000000"/>
                </a:solidFill>
                <a:effectLst/>
                <a:latin typeface="Times" panose="02020603050405020304" pitchFamily="18" charset="0"/>
                <a:cs typeface="Times" panose="02020603050405020304" pitchFamily="18" charset="0"/>
              </a:rPr>
              <a:t>, 2025 WL 886851 (Respondent’s Brief, Wis. Ct. App. Mar. 14, 2025) (explaining in separate section of brief how appellee “attempt[ed] to mislead the court with authorities that do not exist”). </a:t>
            </a:r>
          </a:p>
          <a:p>
            <a:pPr>
              <a:buFont typeface="Wingdings" panose="05000000000000000000" pitchFamily="2" charset="2"/>
              <a:buChar char="q"/>
            </a:pPr>
            <a:r>
              <a:rPr lang="en-US" sz="2700" u="sng" dirty="0">
                <a:solidFill>
                  <a:srgbClr val="3D3D3D"/>
                </a:solidFill>
                <a:effectLst/>
                <a:latin typeface="Times" panose="02020603050405020304" pitchFamily="18" charset="0"/>
                <a:cs typeface="Times" panose="02020603050405020304" pitchFamily="18" charset="0"/>
              </a:rPr>
              <a:t>Vanguard Constr. &amp; Dev. Co. v. 400 Times Square Assocs., LLC</a:t>
            </a:r>
            <a:r>
              <a:rPr lang="en-US" sz="2700" dirty="0">
                <a:solidFill>
                  <a:srgbClr val="000000"/>
                </a:solidFill>
                <a:effectLst/>
                <a:latin typeface="Times" panose="02020603050405020304" pitchFamily="18" charset="0"/>
                <a:cs typeface="Times" panose="02020603050405020304" pitchFamily="18" charset="0"/>
              </a:rPr>
              <a:t>, 231 N.Y.S.3d 101, 103 (N.Y. App. Div. 2025) (“We have considered the parties’ remaining contentions and find them unavailing, including respondents’ counsel's unfounded insinuation that appellant's counsel “used ChatGPT to write [his] brief” without verifying the accuracy of cited case authorities.”).</a:t>
            </a:r>
          </a:p>
          <a:p>
            <a:pPr marL="0" indent="0">
              <a:buNone/>
            </a:pPr>
            <a:endParaRPr lang="en-US" sz="2000" dirty="0">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C7CFF226-323F-2D44-15EF-D126D568F929}"/>
              </a:ext>
            </a:extLst>
          </p:cNvPr>
          <p:cNvSpPr>
            <a:spLocks noGrp="1"/>
          </p:cNvSpPr>
          <p:nvPr>
            <p:ph type="sldNum" sz="quarter" idx="12"/>
          </p:nvPr>
        </p:nvSpPr>
        <p:spPr/>
        <p:txBody>
          <a:bodyPr/>
          <a:lstStyle/>
          <a:p>
            <a:fld id="{03E8E312-405C-4648-BB7A-C628B99F0FDE}" type="slidenum">
              <a:rPr lang="en-US" smtClean="0"/>
              <a:t>10</a:t>
            </a:fld>
            <a:endParaRPr lang="en-US"/>
          </a:p>
        </p:txBody>
      </p:sp>
    </p:spTree>
    <p:extLst>
      <p:ext uri="{BB962C8B-B14F-4D97-AF65-F5344CB8AC3E}">
        <p14:creationId xmlns:p14="http://schemas.microsoft.com/office/powerpoint/2010/main" val="352562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050E-F0FC-6FEC-B5A8-BD2F974ED0CF}"/>
              </a:ext>
            </a:extLst>
          </p:cNvPr>
          <p:cNvSpPr>
            <a:spLocks noGrp="1"/>
          </p:cNvSpPr>
          <p:nvPr>
            <p:ph type="title"/>
          </p:nvPr>
        </p:nvSpPr>
        <p:spPr>
          <a:xfrm>
            <a:off x="457200" y="-135312"/>
            <a:ext cx="8229600" cy="857250"/>
          </a:xfrm>
        </p:spPr>
        <p:txBody>
          <a:bodyPr>
            <a:normAutofit/>
          </a:bodyPr>
          <a:lstStyle/>
          <a:p>
            <a:r>
              <a:rPr lang="en-US" sz="3000" b="1" dirty="0"/>
              <a:t>Sanctions: </a:t>
            </a:r>
            <a:r>
              <a:rPr lang="en-US" sz="3200" b="1" dirty="0"/>
              <a:t>The Empire Strikes Back</a:t>
            </a:r>
            <a:endParaRPr lang="en-US" sz="3000" b="1" dirty="0"/>
          </a:p>
        </p:txBody>
      </p:sp>
      <p:sp>
        <p:nvSpPr>
          <p:cNvPr id="5" name="Content Placeholder 4">
            <a:extLst>
              <a:ext uri="{FF2B5EF4-FFF2-40B4-BE49-F238E27FC236}">
                <a16:creationId xmlns:a16="http://schemas.microsoft.com/office/drawing/2014/main" id="{ECC66F4A-F48F-AF7D-898E-7BFBCB643587}"/>
              </a:ext>
            </a:extLst>
          </p:cNvPr>
          <p:cNvSpPr>
            <a:spLocks noGrp="1"/>
          </p:cNvSpPr>
          <p:nvPr>
            <p:ph sz="half" idx="2"/>
          </p:nvPr>
        </p:nvSpPr>
        <p:spPr>
          <a:xfrm>
            <a:off x="4648199" y="613566"/>
            <a:ext cx="4292601" cy="4339433"/>
          </a:xfrm>
        </p:spPr>
        <p:txBody>
          <a:bodyPr>
            <a:normAutofit/>
          </a:bodyPr>
          <a:lstStyle/>
          <a:p>
            <a:pPr>
              <a:buFont typeface="Wingdings" panose="05000000000000000000" pitchFamily="2" charset="2"/>
              <a:buChar char="q"/>
            </a:pPr>
            <a:r>
              <a:rPr lang="en-US" sz="1500" b="1" dirty="0">
                <a:latin typeface="Times" panose="02020603050405020304" pitchFamily="18" charset="0"/>
                <a:cs typeface="Times" panose="02020603050405020304" pitchFamily="18" charset="0"/>
              </a:rPr>
              <a:t>Terminating sanctions. </a:t>
            </a:r>
            <a:r>
              <a:rPr lang="en-US" sz="1500" u="sng" dirty="0">
                <a:effectLst/>
                <a:latin typeface="Times" panose="02020603050405020304" pitchFamily="18" charset="0"/>
                <a:ea typeface="Calibri" panose="020F0502020204030204" pitchFamily="34" charset="0"/>
                <a:cs typeface="Times" panose="02020603050405020304" pitchFamily="18" charset="0"/>
              </a:rPr>
              <a:t>Grant v. City of Long Beach</a:t>
            </a:r>
            <a:r>
              <a:rPr lang="en-US" sz="1500" dirty="0">
                <a:effectLst/>
                <a:latin typeface="Times" panose="02020603050405020304" pitchFamily="18" charset="0"/>
                <a:ea typeface="Calibri" panose="020F0502020204030204" pitchFamily="34" charset="0"/>
                <a:cs typeface="Times" panose="02020603050405020304" pitchFamily="18" charset="0"/>
              </a:rPr>
              <a:t>, 2:21-cv-06666-JVS-JEM (9th Cir. Mar. 22, 2024).</a:t>
            </a:r>
            <a:endParaRPr lang="en-US" sz="1500" dirty="0">
              <a:latin typeface="Times" panose="02020603050405020304" pitchFamily="18" charset="0"/>
              <a:cs typeface="Times" panose="02020603050405020304" pitchFamily="18" charset="0"/>
            </a:endParaRPr>
          </a:p>
          <a:p>
            <a:pPr>
              <a:buFont typeface="Wingdings" panose="05000000000000000000" pitchFamily="2" charset="2"/>
              <a:buChar char="q"/>
            </a:pPr>
            <a:r>
              <a:rPr lang="en-US" sz="1500" b="1" dirty="0">
                <a:latin typeface="Times" panose="02020603050405020304" pitchFamily="18" charset="0"/>
                <a:cs typeface="Times" panose="02020603050405020304" pitchFamily="18" charset="0"/>
              </a:rPr>
              <a:t>Mandatory reporting. </a:t>
            </a:r>
            <a:r>
              <a:rPr lang="en-US" sz="1500" u="sng" dirty="0">
                <a:solidFill>
                  <a:srgbClr val="3D3D3D"/>
                </a:solidFill>
                <a:effectLst/>
                <a:latin typeface="Times" panose="02020603050405020304" pitchFamily="18" charset="0"/>
                <a:cs typeface="Times" panose="02020603050405020304" pitchFamily="18" charset="0"/>
              </a:rPr>
              <a:t>Dehghani v. Castro</a:t>
            </a:r>
            <a:r>
              <a:rPr lang="en-US" sz="1500" dirty="0">
                <a:solidFill>
                  <a:srgbClr val="000000"/>
                </a:solidFill>
                <a:effectLst/>
                <a:latin typeface="Times" panose="02020603050405020304" pitchFamily="18" charset="0"/>
                <a:cs typeface="Times" panose="02020603050405020304" pitchFamily="18" charset="0"/>
              </a:rPr>
              <a:t>, No. 2:25-CV-0052 MIS-DLM, 2025 WL 988009 (D.N.M. Apr. 2, 2025).</a:t>
            </a:r>
            <a:endParaRPr lang="en-US" sz="1500" dirty="0">
              <a:latin typeface="Times" panose="02020603050405020304" pitchFamily="18" charset="0"/>
              <a:cs typeface="Times" panose="02020603050405020304" pitchFamily="18" charset="0"/>
            </a:endParaRPr>
          </a:p>
          <a:p>
            <a:pPr>
              <a:buFont typeface="Wingdings" panose="05000000000000000000" pitchFamily="2" charset="2"/>
              <a:buChar char="q"/>
            </a:pPr>
            <a:r>
              <a:rPr lang="en-US" sz="1500" b="1" dirty="0">
                <a:latin typeface="Times" panose="02020603050405020304" pitchFamily="18" charset="0"/>
                <a:cs typeface="Times" panose="02020603050405020304" pitchFamily="18" charset="0"/>
              </a:rPr>
              <a:t>Public shaming. </a:t>
            </a:r>
            <a:r>
              <a:rPr lang="en-US" sz="1500" u="sng" dirty="0">
                <a:solidFill>
                  <a:srgbClr val="3D3D3D"/>
                </a:solidFill>
                <a:effectLst/>
                <a:latin typeface="Times" panose="02020603050405020304" pitchFamily="18" charset="0"/>
                <a:cs typeface="Times" panose="02020603050405020304" pitchFamily="18" charset="0"/>
              </a:rPr>
              <a:t>United States v. Hayes</a:t>
            </a:r>
            <a:r>
              <a:rPr lang="en-US" sz="1500" dirty="0">
                <a:solidFill>
                  <a:srgbClr val="000000"/>
                </a:solidFill>
                <a:effectLst/>
                <a:latin typeface="Times" panose="02020603050405020304" pitchFamily="18" charset="0"/>
                <a:cs typeface="Times" panose="02020603050405020304" pitchFamily="18" charset="0"/>
              </a:rPr>
              <a:t>, 763 F. Supp. 3d 1054, 1073 (E.D. Cal. 2025).</a:t>
            </a:r>
            <a:endParaRPr lang="en-US" sz="1500" dirty="0">
              <a:latin typeface="Times" panose="02020603050405020304" pitchFamily="18" charset="0"/>
              <a:cs typeface="Times" panose="02020603050405020304" pitchFamily="18" charset="0"/>
            </a:endParaRPr>
          </a:p>
          <a:p>
            <a:pPr>
              <a:buFont typeface="Wingdings" panose="05000000000000000000" pitchFamily="2" charset="2"/>
              <a:buChar char="q"/>
            </a:pPr>
            <a:r>
              <a:rPr lang="en-US" sz="1500" b="1" dirty="0">
                <a:latin typeface="Times" panose="02020603050405020304" pitchFamily="18" charset="0"/>
                <a:cs typeface="Times" panose="02020603050405020304" pitchFamily="18" charset="0"/>
              </a:rPr>
              <a:t>Denying class certification. </a:t>
            </a:r>
            <a:r>
              <a:rPr lang="en-US" sz="1500" u="sng" dirty="0">
                <a:solidFill>
                  <a:srgbClr val="3D3D3D"/>
                </a:solidFill>
                <a:effectLst/>
                <a:latin typeface="Times" panose="02020603050405020304" pitchFamily="18" charset="0"/>
                <a:cs typeface="Times" panose="02020603050405020304" pitchFamily="18" charset="0"/>
              </a:rPr>
              <a:t>Evans v. Execushield, Inc.</a:t>
            </a:r>
            <a:r>
              <a:rPr lang="en-US" sz="1500" dirty="0">
                <a:solidFill>
                  <a:srgbClr val="000000"/>
                </a:solidFill>
                <a:effectLst/>
                <a:latin typeface="Times" panose="02020603050405020304" pitchFamily="18" charset="0"/>
                <a:cs typeface="Times" panose="02020603050405020304" pitchFamily="18" charset="0"/>
              </a:rPr>
              <a:t>, No. 21CV002240, 2025 WL 893084, at *7 (Cal. Super. Mar. 10, 2025).</a:t>
            </a:r>
            <a:endParaRPr lang="en-US" sz="1500" dirty="0">
              <a:latin typeface="Times" panose="02020603050405020304" pitchFamily="18" charset="0"/>
              <a:cs typeface="Times" panose="02020603050405020304" pitchFamily="18" charset="0"/>
            </a:endParaRPr>
          </a:p>
          <a:p>
            <a:pPr>
              <a:buFont typeface="Wingdings" panose="05000000000000000000" pitchFamily="2" charset="2"/>
              <a:buChar char="q"/>
            </a:pPr>
            <a:r>
              <a:rPr lang="en-US" sz="1500" b="1" dirty="0">
                <a:latin typeface="Times" panose="02020603050405020304" pitchFamily="18" charset="0"/>
                <a:cs typeface="Times" panose="02020603050405020304" pitchFamily="18" charset="0"/>
              </a:rPr>
              <a:t>Revoking pro hac vice status</a:t>
            </a:r>
            <a:r>
              <a:rPr lang="en-US" sz="1500" dirty="0">
                <a:latin typeface="Times" panose="02020603050405020304" pitchFamily="18" charset="0"/>
                <a:cs typeface="Times" panose="02020603050405020304" pitchFamily="18" charset="0"/>
              </a:rPr>
              <a:t>. </a:t>
            </a:r>
            <a:r>
              <a:rPr lang="en-US" sz="1500" u="sng" dirty="0">
                <a:solidFill>
                  <a:srgbClr val="3D3D3D"/>
                </a:solidFill>
                <a:effectLst/>
                <a:latin typeface="Times" panose="02020603050405020304" pitchFamily="18" charset="0"/>
                <a:cs typeface="Times" panose="02020603050405020304" pitchFamily="18" charset="0"/>
              </a:rPr>
              <a:t>Wadsworth v. Walmart Inc.</a:t>
            </a:r>
            <a:r>
              <a:rPr lang="en-US" sz="1500" dirty="0">
                <a:solidFill>
                  <a:srgbClr val="000000"/>
                </a:solidFill>
                <a:effectLst/>
                <a:latin typeface="Times" panose="02020603050405020304" pitchFamily="18" charset="0"/>
                <a:cs typeface="Times" panose="02020603050405020304" pitchFamily="18" charset="0"/>
              </a:rPr>
              <a:t>, 348 F.R.D. 489, 497 (D. Wyo. 2025).</a:t>
            </a:r>
            <a:endParaRPr lang="en-US" sz="1500" dirty="0">
              <a:latin typeface="Times" panose="02020603050405020304" pitchFamily="18" charset="0"/>
              <a:cs typeface="Times" panose="02020603050405020304" pitchFamily="18" charset="0"/>
            </a:endParaRPr>
          </a:p>
          <a:p>
            <a:pPr>
              <a:buFont typeface="Wingdings" panose="05000000000000000000" pitchFamily="2" charset="2"/>
              <a:buChar char="q"/>
            </a:pPr>
            <a:r>
              <a:rPr lang="en-US" sz="1500" b="1" dirty="0">
                <a:latin typeface="Times" panose="02020603050405020304" pitchFamily="18" charset="0"/>
                <a:cs typeface="Times" panose="02020603050405020304" pitchFamily="18" charset="0"/>
              </a:rPr>
              <a:t>Striking attorney. </a:t>
            </a:r>
            <a:r>
              <a:rPr lang="en-US" sz="1500" u="sng" dirty="0">
                <a:latin typeface="Times" panose="02020603050405020304" pitchFamily="18" charset="0"/>
                <a:cs typeface="Times" panose="02020603050405020304" pitchFamily="18" charset="0"/>
              </a:rPr>
              <a:t>See</a:t>
            </a:r>
            <a:r>
              <a:rPr lang="en-US" sz="1500" dirty="0">
                <a:latin typeface="Times" panose="02020603050405020304" pitchFamily="18" charset="0"/>
                <a:cs typeface="Times" panose="02020603050405020304" pitchFamily="18" charset="0"/>
              </a:rPr>
              <a:t> </a:t>
            </a:r>
            <a:r>
              <a:rPr lang="pt-BR" sz="1500" u="sng" dirty="0">
                <a:solidFill>
                  <a:srgbClr val="3D3D3D"/>
                </a:solidFill>
                <a:effectLst/>
                <a:latin typeface="Times" panose="02020603050405020304" pitchFamily="18" charset="0"/>
                <a:cs typeface="Times" panose="02020603050405020304" pitchFamily="18" charset="0"/>
              </a:rPr>
              <a:t>Bevins v. Colgate-Palmolive Co.</a:t>
            </a:r>
            <a:r>
              <a:rPr lang="pt-BR" sz="1500" dirty="0">
                <a:solidFill>
                  <a:srgbClr val="000000"/>
                </a:solidFill>
                <a:effectLst/>
                <a:latin typeface="Times" panose="02020603050405020304" pitchFamily="18" charset="0"/>
                <a:cs typeface="Times" panose="02020603050405020304" pitchFamily="18" charset="0"/>
              </a:rPr>
              <a:t>, No. CV 25-576, 2025 WL 1085695 (E.D. Pa. Apr. 10, 2025).</a:t>
            </a:r>
            <a:endParaRPr lang="en-US" sz="1500" dirty="0">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D42A5C46-E4E9-DE07-6BCF-7C243AD33EF9}"/>
              </a:ext>
            </a:extLst>
          </p:cNvPr>
          <p:cNvSpPr>
            <a:spLocks noGrp="1"/>
          </p:cNvSpPr>
          <p:nvPr>
            <p:ph type="sldNum" sz="quarter" idx="12"/>
          </p:nvPr>
        </p:nvSpPr>
        <p:spPr/>
        <p:txBody>
          <a:bodyPr/>
          <a:lstStyle/>
          <a:p>
            <a:fld id="{03E8E312-405C-4648-BB7A-C628B99F0FDE}" type="slidenum">
              <a:rPr lang="en-US" smtClean="0"/>
              <a:t>11</a:t>
            </a:fld>
            <a:endParaRPr lang="en-US" dirty="0"/>
          </a:p>
        </p:txBody>
      </p:sp>
      <p:sp>
        <p:nvSpPr>
          <p:cNvPr id="7" name="TextBox 6">
            <a:extLst>
              <a:ext uri="{FF2B5EF4-FFF2-40B4-BE49-F238E27FC236}">
                <a16:creationId xmlns:a16="http://schemas.microsoft.com/office/drawing/2014/main" id="{1D41A6E8-80CB-FD10-DC95-728E24CBA7DE}"/>
              </a:ext>
            </a:extLst>
          </p:cNvPr>
          <p:cNvSpPr txBox="1"/>
          <p:nvPr/>
        </p:nvSpPr>
        <p:spPr>
          <a:xfrm>
            <a:off x="203199" y="559615"/>
            <a:ext cx="4572000" cy="3693319"/>
          </a:xfrm>
          <a:prstGeom prst="rect">
            <a:avLst/>
          </a:prstGeom>
          <a:noFill/>
        </p:spPr>
        <p:txBody>
          <a:bodyPr wrap="square">
            <a:spAutoFit/>
          </a:bodyPr>
          <a:lstStyle/>
          <a:p>
            <a:pPr>
              <a:buFont typeface="Wingdings" panose="05000000000000000000" pitchFamily="2" charset="2"/>
              <a:buChar char="q"/>
            </a:pPr>
            <a:r>
              <a:rPr lang="en-US" sz="1800" b="1" dirty="0">
                <a:latin typeface="Times" panose="02020603050405020304" pitchFamily="18" charset="0"/>
                <a:cs typeface="Times" panose="02020603050405020304" pitchFamily="18" charset="0"/>
              </a:rPr>
              <a:t>Monetary sanctions ($500-$</a:t>
            </a:r>
            <a:r>
              <a:rPr lang="en-US" b="1" dirty="0">
                <a:latin typeface="Times" panose="02020603050405020304" pitchFamily="18" charset="0"/>
                <a:cs typeface="Times" panose="02020603050405020304" pitchFamily="18" charset="0"/>
              </a:rPr>
              <a:t>6</a:t>
            </a:r>
            <a:r>
              <a:rPr lang="en-US" sz="1800" b="1" dirty="0">
                <a:latin typeface="Times" panose="02020603050405020304" pitchFamily="18" charset="0"/>
                <a:cs typeface="Times" panose="02020603050405020304" pitchFamily="18" charset="0"/>
              </a:rPr>
              <a:t>,000).</a:t>
            </a:r>
            <a:r>
              <a:rPr lang="en-US" sz="1800" dirty="0">
                <a:latin typeface="Times" panose="02020603050405020304" pitchFamily="18" charset="0"/>
                <a:cs typeface="Times" panose="02020603050405020304" pitchFamily="18" charset="0"/>
              </a:rPr>
              <a:t> </a:t>
            </a:r>
            <a:r>
              <a:rPr lang="en-US" sz="1800" u="sng" dirty="0">
                <a:latin typeface="Times" panose="02020603050405020304" pitchFamily="18" charset="0"/>
                <a:cs typeface="Times" panose="02020603050405020304" pitchFamily="18" charset="0"/>
              </a:rPr>
              <a:t>See</a:t>
            </a:r>
            <a:r>
              <a:rPr lang="en-US" sz="1800" dirty="0">
                <a:latin typeface="Times" panose="02020603050405020304" pitchFamily="18" charset="0"/>
                <a:cs typeface="Times" panose="02020603050405020304" pitchFamily="18" charset="0"/>
              </a:rPr>
              <a:t> </a:t>
            </a:r>
            <a:r>
              <a:rPr lang="en-US" sz="1800" u="sng" dirty="0">
                <a:effectLst/>
                <a:latin typeface="Times" panose="02020603050405020304" pitchFamily="18" charset="0"/>
                <a:cs typeface="Times" panose="02020603050405020304" pitchFamily="18" charset="0"/>
              </a:rPr>
              <a:t>Mid Cent. Operating </a:t>
            </a:r>
            <a:r>
              <a:rPr lang="en-US" sz="1800" u="sng" dirty="0" err="1">
                <a:effectLst/>
                <a:latin typeface="Times" panose="02020603050405020304" pitchFamily="18" charset="0"/>
                <a:cs typeface="Times" panose="02020603050405020304" pitchFamily="18" charset="0"/>
              </a:rPr>
              <a:t>Eng'rs</a:t>
            </a:r>
            <a:r>
              <a:rPr lang="en-US" sz="1800" u="sng" dirty="0">
                <a:effectLst/>
                <a:latin typeface="Times" panose="02020603050405020304" pitchFamily="18" charset="0"/>
                <a:cs typeface="Times" panose="02020603050405020304" pitchFamily="18" charset="0"/>
              </a:rPr>
              <a:t> Health &amp; Welfare Fund v. HoosierVac LLC</a:t>
            </a:r>
            <a:r>
              <a:rPr lang="en-US" sz="1800" dirty="0">
                <a:effectLst/>
                <a:latin typeface="Times" panose="02020603050405020304" pitchFamily="18" charset="0"/>
                <a:cs typeface="Times" panose="02020603050405020304" pitchFamily="18" charset="0"/>
              </a:rPr>
              <a:t>, No. 2:24-CV-00326-JPH-MJD, 2025 WL 1511211 (S.D. Ind. May 28, 2025) (reducing $15,000 sanction to $6,000).</a:t>
            </a:r>
          </a:p>
          <a:p>
            <a:pPr>
              <a:buFont typeface="Wingdings" panose="05000000000000000000" pitchFamily="2" charset="2"/>
              <a:buChar char="q"/>
            </a:pPr>
            <a:r>
              <a:rPr lang="en-US" sz="1800" b="1" dirty="0">
                <a:latin typeface="Times" panose="02020603050405020304" pitchFamily="18" charset="0"/>
                <a:cs typeface="Times" panose="02020603050405020304" pitchFamily="18" charset="0"/>
              </a:rPr>
              <a:t>Attorney’s fees.</a:t>
            </a:r>
            <a:r>
              <a:rPr lang="en-US" sz="1800" dirty="0">
                <a:latin typeface="Times" panose="02020603050405020304" pitchFamily="18" charset="0"/>
                <a:cs typeface="Times" panose="02020603050405020304" pitchFamily="18" charset="0"/>
              </a:rPr>
              <a:t> </a:t>
            </a:r>
            <a:r>
              <a:rPr lang="en-US" sz="1800" u="sng" dirty="0">
                <a:effectLst/>
                <a:latin typeface="Times" panose="02020603050405020304" pitchFamily="18" charset="0"/>
                <a:cs typeface="Times" panose="02020603050405020304" pitchFamily="18" charset="0"/>
              </a:rPr>
              <a:t>Lacey v. State Farm Gen. Ins. Co.</a:t>
            </a:r>
            <a:r>
              <a:rPr lang="en-US" sz="1800" dirty="0">
                <a:effectLst/>
                <a:latin typeface="Times" panose="02020603050405020304" pitchFamily="18" charset="0"/>
                <a:cs typeface="Times" panose="02020603050405020304" pitchFamily="18" charset="0"/>
              </a:rPr>
              <a:t>, No. CV 24-5205 FMO (MAAX), 2025 WL 1363069 (C.D. Cal. May 5, 2025) (awarding $</a:t>
            </a:r>
            <a:r>
              <a:rPr lang="en-US" sz="1800" dirty="0">
                <a:effectLst/>
                <a:latin typeface="Times" panose="02020603050405020304" pitchFamily="18" charset="0"/>
                <a:ea typeface="Calibri" panose="020F0502020204030204" pitchFamily="34" charset="0"/>
                <a:cs typeface="Times" panose="02020603050405020304" pitchFamily="18" charset="0"/>
              </a:rPr>
              <a:t>31,100 in</a:t>
            </a:r>
            <a:r>
              <a:rPr lang="en-US" sz="1800" dirty="0">
                <a:effectLst/>
                <a:latin typeface="Times" panose="02020603050405020304" pitchFamily="18" charset="0"/>
                <a:cs typeface="Times" panose="02020603050405020304" pitchFamily="18" charset="0"/>
              </a:rPr>
              <a:t> fees).</a:t>
            </a:r>
            <a:endParaRPr lang="en-US" sz="1800" dirty="0">
              <a:latin typeface="Times" panose="02020603050405020304" pitchFamily="18" charset="0"/>
              <a:cs typeface="Times" panose="02020603050405020304" pitchFamily="18" charset="0"/>
            </a:endParaRPr>
          </a:p>
          <a:p>
            <a:pPr>
              <a:buFont typeface="Wingdings" panose="05000000000000000000" pitchFamily="2" charset="2"/>
              <a:buChar char="q"/>
            </a:pPr>
            <a:r>
              <a:rPr lang="en-US" sz="1800" b="1" dirty="0">
                <a:latin typeface="Times" panose="02020603050405020304" pitchFamily="18" charset="0"/>
                <a:cs typeface="Times" panose="02020603050405020304" pitchFamily="18" charset="0"/>
              </a:rPr>
              <a:t>Striking pleadings. </a:t>
            </a:r>
            <a:r>
              <a:rPr lang="en-US" sz="1800" u="sng" dirty="0">
                <a:effectLst/>
                <a:latin typeface="Source Sans Pro" panose="020B0503030403020204" pitchFamily="34" charset="0"/>
              </a:rPr>
              <a:t>Will of Samuel</a:t>
            </a:r>
            <a:r>
              <a:rPr lang="en-US" sz="1800" dirty="0">
                <a:effectLst/>
                <a:latin typeface="Source Sans Pro" panose="020B0503030403020204" pitchFamily="34" charset="0"/>
              </a:rPr>
              <a:t>, 82 Misc. 3d 616, 206 N.Y.S.3d 888 (N.Y. Sur. 2024)</a:t>
            </a:r>
            <a:r>
              <a:rPr lang="en-US" sz="1800" dirty="0">
                <a:latin typeface="Times" panose="02020603050405020304" pitchFamily="18" charset="0"/>
                <a:cs typeface="Times" panose="02020603050405020304" pitchFamily="18" charset="0"/>
              </a:rPr>
              <a:t> </a:t>
            </a:r>
          </a:p>
          <a:p>
            <a:pPr>
              <a:buFont typeface="Wingdings" panose="05000000000000000000" pitchFamily="2" charset="2"/>
              <a:buChar char="q"/>
            </a:pPr>
            <a:r>
              <a:rPr lang="en-US" sz="1800" b="1" dirty="0">
                <a:latin typeface="Times" panose="02020603050405020304" pitchFamily="18" charset="0"/>
                <a:cs typeface="Times" panose="02020603050405020304" pitchFamily="18" charset="0"/>
              </a:rPr>
              <a:t>Mandatory CLE. </a:t>
            </a:r>
            <a:r>
              <a:rPr lang="en-US" sz="1800" u="sng" dirty="0">
                <a:effectLst/>
                <a:latin typeface="Times" panose="02020603050405020304" pitchFamily="18" charset="0"/>
                <a:ea typeface="Calibri" panose="020F0502020204030204" pitchFamily="34" charset="0"/>
                <a:cs typeface="Times" panose="02020603050405020304" pitchFamily="18" charset="0"/>
              </a:rPr>
              <a:t>Gauthier v. Goodyear Tire &amp; Rubber Co.</a:t>
            </a:r>
            <a:r>
              <a:rPr lang="en-US" sz="1800" dirty="0">
                <a:effectLst/>
                <a:latin typeface="Times" panose="02020603050405020304" pitchFamily="18" charset="0"/>
                <a:ea typeface="Calibri" panose="020F0502020204030204" pitchFamily="34" charset="0"/>
                <a:cs typeface="Times" panose="02020603050405020304" pitchFamily="18" charset="0"/>
              </a:rPr>
              <a:t>, </a:t>
            </a:r>
            <a:r>
              <a:rPr lang="en-US" sz="1800" b="0" i="0" dirty="0">
                <a:effectLst/>
                <a:latin typeface="Times" panose="02020603050405020304" pitchFamily="18" charset="0"/>
                <a:cs typeface="Times" panose="02020603050405020304" pitchFamily="18" charset="0"/>
              </a:rPr>
              <a:t>96 F.4th 1255 </a:t>
            </a:r>
            <a:r>
              <a:rPr lang="en-US" sz="1800" dirty="0">
                <a:effectLst/>
                <a:latin typeface="Times" panose="02020603050405020304" pitchFamily="18" charset="0"/>
                <a:ea typeface="Calibri" panose="020F0502020204030204" pitchFamily="34" charset="0"/>
                <a:cs typeface="Times" panose="02020603050405020304" pitchFamily="18" charset="0"/>
              </a:rPr>
              <a:t>(9th Cir. 2024). </a:t>
            </a:r>
            <a:endParaRPr 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286267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ABE4B-2DEE-17BF-4CC0-B3A5835E47B8}"/>
              </a:ext>
            </a:extLst>
          </p:cNvPr>
          <p:cNvSpPr>
            <a:spLocks noGrp="1"/>
          </p:cNvSpPr>
          <p:nvPr>
            <p:ph type="title"/>
          </p:nvPr>
        </p:nvSpPr>
        <p:spPr>
          <a:xfrm>
            <a:off x="-185352" y="378974"/>
            <a:ext cx="9205783" cy="857250"/>
          </a:xfrm>
        </p:spPr>
        <p:txBody>
          <a:bodyPr>
            <a:noAutofit/>
          </a:bodyPr>
          <a:lstStyle/>
          <a:p>
            <a:r>
              <a:rPr lang="en-US" sz="3300" b="1" u="sng" dirty="0">
                <a:solidFill>
                  <a:srgbClr val="000000"/>
                </a:solidFill>
                <a:effectLst/>
                <a:latin typeface="Times New Roman" panose="02020603050405020304" pitchFamily="18" charset="0"/>
                <a:ea typeface="Times New Roman" panose="02020603050405020304" pitchFamily="18" charset="0"/>
              </a:rPr>
              <a:t>Lee v. Delta Air Lines, Inc.</a:t>
            </a:r>
            <a:r>
              <a:rPr lang="en-US" sz="3300" b="1" dirty="0">
                <a:solidFill>
                  <a:srgbClr val="000000"/>
                </a:solidFill>
                <a:effectLst/>
                <a:latin typeface="Times New Roman" panose="02020603050405020304" pitchFamily="18" charset="0"/>
                <a:ea typeface="Times New Roman" panose="02020603050405020304" pitchFamily="18" charset="0"/>
              </a:rPr>
              <a:t>, 20-CV-01705, 2024 WL 1230263 (E.D.N.Y. Mar. 22, 2024) </a:t>
            </a:r>
            <a:endParaRPr lang="en-US" sz="3300" b="1" dirty="0"/>
          </a:p>
        </p:txBody>
      </p:sp>
      <p:sp>
        <p:nvSpPr>
          <p:cNvPr id="3" name="Content Placeholder 2">
            <a:extLst>
              <a:ext uri="{FF2B5EF4-FFF2-40B4-BE49-F238E27FC236}">
                <a16:creationId xmlns:a16="http://schemas.microsoft.com/office/drawing/2014/main" id="{2CA186E1-0F0C-A7E9-417F-64046D5112BC}"/>
              </a:ext>
            </a:extLst>
          </p:cNvPr>
          <p:cNvSpPr>
            <a:spLocks noGrp="1"/>
          </p:cNvSpPr>
          <p:nvPr>
            <p:ph idx="1"/>
          </p:nvPr>
        </p:nvSpPr>
        <p:spPr>
          <a:xfrm>
            <a:off x="185351" y="1470360"/>
            <a:ext cx="8835080" cy="3570747"/>
          </a:xfrm>
        </p:spPr>
        <p:txBody>
          <a:bodyPr>
            <a:normAutofit fontScale="47500" lnSpcReduction="20000"/>
          </a:bodyPr>
          <a:lstStyle/>
          <a:p>
            <a:pPr marL="0" indent="0">
              <a:buNone/>
            </a:pPr>
            <a:r>
              <a:rPr lang="en-US" sz="5500" dirty="0">
                <a:effectLst/>
                <a:latin typeface="Times" panose="02020603050405020304" pitchFamily="18" charset="0"/>
                <a:ea typeface="Times New Roman" panose="02020603050405020304" pitchFamily="18" charset="0"/>
                <a:cs typeface="Times" panose="02020603050405020304" pitchFamily="18" charset="0"/>
              </a:rPr>
              <a:t>Additionally, the Court maintains serious concern that at least one of Plaintiff's cited cases is non-existent and may have been a hallucinated product of generative artificial intelligence, </a:t>
            </a:r>
            <a:r>
              <a:rPr lang="en-US" sz="5500" dirty="0">
                <a:effectLst/>
                <a:highlight>
                  <a:srgbClr val="FFFF00"/>
                </a:highlight>
                <a:latin typeface="Times" panose="02020603050405020304" pitchFamily="18" charset="0"/>
                <a:ea typeface="Times New Roman" panose="02020603050405020304" pitchFamily="18" charset="0"/>
                <a:cs typeface="Times" panose="02020603050405020304" pitchFamily="18" charset="0"/>
              </a:rPr>
              <a:t>particularly given Plaintiff's recent history of similar conduct before the Second Circuit</a:t>
            </a:r>
            <a:r>
              <a:rPr lang="en-US" sz="5500" dirty="0">
                <a:effectLst/>
                <a:latin typeface="Times" panose="02020603050405020304" pitchFamily="18" charset="0"/>
                <a:ea typeface="Times New Roman" panose="02020603050405020304" pitchFamily="18" charset="0"/>
                <a:cs typeface="Times" panose="02020603050405020304" pitchFamily="18" charset="0"/>
              </a:rPr>
              <a:t>. </a:t>
            </a:r>
            <a:r>
              <a:rPr lang="en-US" sz="5500" u="sng" dirty="0">
                <a:effectLst/>
                <a:latin typeface="Times" panose="02020603050405020304" pitchFamily="18" charset="0"/>
                <a:ea typeface="Times New Roman" panose="02020603050405020304" pitchFamily="18" charset="0"/>
                <a:cs typeface="Times" panose="02020603050405020304" pitchFamily="18" charset="0"/>
              </a:rPr>
              <a:t>See</a:t>
            </a:r>
            <a:r>
              <a:rPr lang="en-US" sz="5500" dirty="0">
                <a:effectLst/>
                <a:latin typeface="Times" panose="02020603050405020304" pitchFamily="18" charset="0"/>
                <a:ea typeface="Times New Roman" panose="02020603050405020304" pitchFamily="18" charset="0"/>
                <a:cs typeface="Times" panose="02020603050405020304" pitchFamily="18" charset="0"/>
              </a:rPr>
              <a:t> </a:t>
            </a:r>
            <a:r>
              <a:rPr lang="en-US" sz="5500" u="sng" strike="noStrike" dirty="0">
                <a:effectLst/>
                <a:latin typeface="Times" panose="02020603050405020304" pitchFamily="18" charset="0"/>
                <a:ea typeface="Times New Roman" panose="02020603050405020304" pitchFamily="18" charset="0"/>
                <a:cs typeface="Times" panose="02020603050405020304" pitchFamily="18" charset="0"/>
              </a:rPr>
              <a:t>Park v. Kim</a:t>
            </a:r>
            <a:r>
              <a:rPr lang="en-US" sz="5500" u="none" strike="noStrike" dirty="0">
                <a:effectLst/>
                <a:latin typeface="Times" panose="02020603050405020304" pitchFamily="18" charset="0"/>
                <a:ea typeface="Times New Roman" panose="02020603050405020304" pitchFamily="18" charset="0"/>
                <a:cs typeface="Times" panose="02020603050405020304" pitchFamily="18" charset="0"/>
              </a:rPr>
              <a:t>, 91 F.4th 610, 612 (2d Cir. 2024)</a:t>
            </a:r>
            <a:r>
              <a:rPr lang="en-US" sz="5500" dirty="0">
                <a:effectLst/>
                <a:latin typeface="Times" panose="02020603050405020304" pitchFamily="18" charset="0"/>
                <a:ea typeface="Times New Roman" panose="02020603050405020304" pitchFamily="18" charset="0"/>
                <a:cs typeface="Times" panose="02020603050405020304" pitchFamily="18" charset="0"/>
              </a:rPr>
              <a:t> (“We separately address the conduct of Park's counsel, Attorney Jae S. Lee. Lee's reply brief in this case includes a citation to a non-existent case, which she admits she generated using the artificial intelligence tool ChatGPT.”).</a:t>
            </a:r>
            <a:endParaRPr lang="en-US" sz="5500" dirty="0">
              <a:latin typeface="Times" panose="02020603050405020304" pitchFamily="18" charset="0"/>
              <a:cs typeface="Times"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09B2B0CC-6262-E7A1-34B1-3BEED9CCF695}"/>
              </a:ext>
            </a:extLst>
          </p:cNvPr>
          <p:cNvSpPr>
            <a:spLocks noGrp="1"/>
          </p:cNvSpPr>
          <p:nvPr>
            <p:ph type="sldNum" sz="quarter" idx="12"/>
          </p:nvPr>
        </p:nvSpPr>
        <p:spPr/>
        <p:txBody>
          <a:bodyPr/>
          <a:lstStyle/>
          <a:p>
            <a:fld id="{03E8E312-405C-4648-BB7A-C628B99F0FDE}" type="slidenum">
              <a:rPr lang="en-US" smtClean="0"/>
              <a:t>12</a:t>
            </a:fld>
            <a:endParaRPr lang="en-US"/>
          </a:p>
        </p:txBody>
      </p:sp>
    </p:spTree>
    <p:extLst>
      <p:ext uri="{BB962C8B-B14F-4D97-AF65-F5344CB8AC3E}">
        <p14:creationId xmlns:p14="http://schemas.microsoft.com/office/powerpoint/2010/main" val="692415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FE4E1915-370D-142A-F0CB-6E3D9D768AFA}"/>
              </a:ext>
            </a:extLst>
          </p:cNvPr>
          <p:cNvSpPr>
            <a:spLocks noGrp="1"/>
          </p:cNvSpPr>
          <p:nvPr>
            <p:ph type="sldNum" sz="quarter" idx="12"/>
          </p:nvPr>
        </p:nvSpPr>
        <p:spPr>
          <a:xfrm>
            <a:off x="6553200" y="4767263"/>
            <a:ext cx="2133600" cy="273844"/>
          </a:xfrm>
        </p:spPr>
        <p:txBody>
          <a:bodyPr/>
          <a:lstStyle/>
          <a:p>
            <a:fld id="{03E8E312-405C-4648-BB7A-C628B99F0FDE}" type="slidenum">
              <a:rPr lang="en-US" smtClean="0"/>
              <a:t>13</a:t>
            </a:fld>
            <a:endParaRPr lang="en-US"/>
          </a:p>
        </p:txBody>
      </p:sp>
      <p:sp>
        <p:nvSpPr>
          <p:cNvPr id="7" name="Rectangle 1">
            <a:extLst>
              <a:ext uri="{FF2B5EF4-FFF2-40B4-BE49-F238E27FC236}">
                <a16:creationId xmlns:a16="http://schemas.microsoft.com/office/drawing/2014/main" id="{2A685BC1-E485-4AFF-C369-065549A2AD7B}"/>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8AED405A-FD62-C6B7-E9E5-5485A5ED8BA9}"/>
              </a:ext>
            </a:extLst>
          </p:cNvPr>
          <p:cNvSpPr txBox="1"/>
          <p:nvPr/>
        </p:nvSpPr>
        <p:spPr>
          <a:xfrm>
            <a:off x="184731" y="184666"/>
            <a:ext cx="8672190" cy="4924425"/>
          </a:xfrm>
          <a:prstGeom prst="rect">
            <a:avLst/>
          </a:prstGeom>
          <a:noFill/>
        </p:spPr>
        <p:txBody>
          <a:bodyPr wrap="square">
            <a:spAutoFit/>
          </a:bodyPr>
          <a:lstStyle/>
          <a:p>
            <a:r>
              <a:rPr kumimoji="0" lang="en-US" altLang="en-US" b="0" i="0" u="sng" strike="noStrike" cap="none" normalizeH="0" baseline="0" dirty="0">
                <a:ln>
                  <a:noFill/>
                </a:ln>
                <a:effectLst/>
                <a:latin typeface="Times" panose="02020603050405020304" pitchFamily="18" charset="0"/>
                <a:cs typeface="Times" panose="02020603050405020304" pitchFamily="18" charset="0"/>
              </a:rPr>
              <a:t>Dehghani v. Castro</a:t>
            </a:r>
            <a:r>
              <a:rPr kumimoji="0" lang="en-US" altLang="en-US" b="0" i="0" u="none" strike="noStrike" cap="none" normalizeH="0" baseline="0" dirty="0">
                <a:ln>
                  <a:noFill/>
                </a:ln>
                <a:effectLst/>
                <a:latin typeface="Times" panose="02020603050405020304" pitchFamily="18" charset="0"/>
                <a:cs typeface="Times" panose="02020603050405020304" pitchFamily="18" charset="0"/>
              </a:rPr>
              <a:t>, No. 2:25-CV-0052 MIS-DLM, 2025 WL 988009, at *2 (D.N.M. Apr. 2, 2025)</a:t>
            </a:r>
            <a:r>
              <a:rPr lang="en-US" altLang="en-US" dirty="0">
                <a:latin typeface="Times" panose="02020603050405020304" pitchFamily="18" charset="0"/>
                <a:cs typeface="Times" panose="02020603050405020304" pitchFamily="18" charset="0"/>
              </a:rPr>
              <a:t> (attorney filed, without reviewing, a brief drafted by a freelance attorney through a company called LAWCLERK).</a:t>
            </a:r>
          </a:p>
          <a:p>
            <a:endParaRPr lang="en-US" dirty="0">
              <a:latin typeface="Times" panose="02020603050405020304" pitchFamily="18" charset="0"/>
              <a:cs typeface="Times" panose="02020603050405020304" pitchFamily="18" charset="0"/>
            </a:endParaRPr>
          </a:p>
          <a:p>
            <a:r>
              <a:rPr lang="en-US" u="sng" dirty="0">
                <a:effectLst/>
                <a:latin typeface="Times" panose="02020603050405020304" pitchFamily="18" charset="0"/>
                <a:cs typeface="Times" panose="02020603050405020304" pitchFamily="18" charset="0"/>
              </a:rPr>
              <a:t>Lacey v. State Farm Gen. Ins. Co.</a:t>
            </a:r>
            <a:r>
              <a:rPr lang="en-US" dirty="0">
                <a:effectLst/>
                <a:latin typeface="Times" panose="02020603050405020304" pitchFamily="18" charset="0"/>
                <a:cs typeface="Times" panose="02020603050405020304" pitchFamily="18" charset="0"/>
              </a:rPr>
              <a:t>, No. CV 24-5205 FMO (MAAX), 2025 WL 1363069, at *1–2 (C.D. Cal. May 5, 2025) (attorney with Ellis George used GAI to generate outline, which was then incorporated </a:t>
            </a:r>
            <a:r>
              <a:rPr lang="en-US" dirty="0">
                <a:latin typeface="Times" panose="02020603050405020304" pitchFamily="18" charset="0"/>
                <a:cs typeface="Times" panose="02020603050405020304" pitchFamily="18" charset="0"/>
              </a:rPr>
              <a:t>by </a:t>
            </a:r>
            <a:r>
              <a:rPr lang="en-US" dirty="0">
                <a:effectLst/>
                <a:latin typeface="Times" panose="02020603050405020304" pitchFamily="18" charset="0"/>
                <a:cs typeface="Times" panose="02020603050405020304" pitchFamily="18" charset="0"/>
              </a:rPr>
              <a:t>K&amp;L Gates attorneys into brief without cite-checking sources).</a:t>
            </a:r>
          </a:p>
          <a:p>
            <a:endParaRPr lang="en-US" dirty="0">
              <a:latin typeface="Times" panose="02020603050405020304" pitchFamily="18" charset="0"/>
              <a:cs typeface="Times" panose="02020603050405020304" pitchFamily="18" charset="0"/>
            </a:endParaRPr>
          </a:p>
          <a:p>
            <a:r>
              <a:rPr lang="en-US" u="sng" dirty="0">
                <a:latin typeface="Times" panose="02020603050405020304" pitchFamily="18" charset="0"/>
                <a:cs typeface="Times" panose="02020603050405020304" pitchFamily="18" charset="0"/>
              </a:rPr>
              <a:t>Mata v. Avianca</a:t>
            </a:r>
            <a:r>
              <a:rPr lang="en-US" dirty="0">
                <a:latin typeface="Times" panose="02020603050405020304" pitchFamily="18" charset="0"/>
                <a:cs typeface="Times" panose="02020603050405020304" pitchFamily="18" charset="0"/>
              </a:rPr>
              <a:t>, </a:t>
            </a:r>
            <a:r>
              <a:rPr lang="en-US" b="0" i="0" dirty="0">
                <a:effectLst/>
                <a:latin typeface="Times" panose="02020603050405020304" pitchFamily="18" charset="0"/>
                <a:cs typeface="Times" panose="02020603050405020304" pitchFamily="18" charset="0"/>
              </a:rPr>
              <a:t>678 F.Supp.3d 443</a:t>
            </a:r>
            <a:r>
              <a:rPr lang="en-US" b="0" i="0" dirty="0">
                <a:latin typeface="Times" panose="02020603050405020304" pitchFamily="18" charset="0"/>
                <a:cs typeface="Times" panose="02020603050405020304" pitchFamily="18" charset="0"/>
              </a:rPr>
              <a:t> (S.D.N.Y. 2023) (attorney filed brief riddled with hallucinated citations in federal court on behalf of another attorney who was not admitted in federal court).</a:t>
            </a:r>
          </a:p>
          <a:p>
            <a:endParaRPr lang="en-US" dirty="0">
              <a:effectLst/>
              <a:latin typeface="Times" panose="02020603050405020304" pitchFamily="18" charset="0"/>
              <a:cs typeface="Times" panose="02020603050405020304" pitchFamily="18" charset="0"/>
            </a:endParaRPr>
          </a:p>
          <a:p>
            <a:r>
              <a:rPr lang="en-US" u="sng" dirty="0">
                <a:solidFill>
                  <a:srgbClr val="000000"/>
                </a:solidFill>
                <a:effectLst/>
                <a:latin typeface="Times" panose="02020603050405020304" pitchFamily="18" charset="0"/>
                <a:cs typeface="Times" panose="02020603050405020304" pitchFamily="18" charset="0"/>
              </a:rPr>
              <a:t>Johnson v. Dunn</a:t>
            </a:r>
            <a:r>
              <a:rPr lang="en-US" dirty="0">
                <a:solidFill>
                  <a:srgbClr val="000000"/>
                </a:solidFill>
                <a:effectLst/>
                <a:latin typeface="Times" panose="02020603050405020304" pitchFamily="18" charset="0"/>
                <a:cs typeface="Times" panose="02020603050405020304" pitchFamily="18" charset="0"/>
              </a:rPr>
              <a:t>, 2025 WL 1483988 (Butler Snow LLP's Response to Order to Show Cause, S.D. Ala. May 19, 2025).</a:t>
            </a:r>
          </a:p>
          <a:p>
            <a:endParaRPr lang="en-US" sz="2200" dirty="0">
              <a:effectLst/>
              <a:latin typeface="Times" panose="02020603050405020304" pitchFamily="18" charset="0"/>
              <a:cs typeface="Times" panose="02020603050405020304" pitchFamily="18" charset="0"/>
            </a:endParaRPr>
          </a:p>
          <a:p>
            <a:endParaRPr lang="en-US" sz="2200" dirty="0">
              <a:solidFill>
                <a:srgbClr val="000000"/>
              </a:solidFill>
              <a:effectLst/>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13560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AF64-4B9E-4A25-4DA5-688848BE0AE2}"/>
              </a:ext>
            </a:extLst>
          </p:cNvPr>
          <p:cNvSpPr>
            <a:spLocks noGrp="1"/>
          </p:cNvSpPr>
          <p:nvPr>
            <p:ph type="title"/>
          </p:nvPr>
        </p:nvSpPr>
        <p:spPr/>
        <p:txBody>
          <a:bodyPr>
            <a:normAutofit fontScale="90000"/>
          </a:bodyPr>
          <a:lstStyle/>
          <a:p>
            <a:r>
              <a:rPr lang="en-US" b="1" dirty="0"/>
              <a:t>Attempts at Substantive Reliance: The Force Awakens</a:t>
            </a:r>
          </a:p>
        </p:txBody>
      </p:sp>
      <p:sp>
        <p:nvSpPr>
          <p:cNvPr id="3" name="Content Placeholder 2">
            <a:extLst>
              <a:ext uri="{FF2B5EF4-FFF2-40B4-BE49-F238E27FC236}">
                <a16:creationId xmlns:a16="http://schemas.microsoft.com/office/drawing/2014/main" id="{59703D95-335D-343E-C14B-51847E864513}"/>
              </a:ext>
            </a:extLst>
          </p:cNvPr>
          <p:cNvSpPr>
            <a:spLocks noGrp="1"/>
          </p:cNvSpPr>
          <p:nvPr>
            <p:ph idx="1"/>
          </p:nvPr>
        </p:nvSpPr>
        <p:spPr>
          <a:xfrm>
            <a:off x="367496" y="1298769"/>
            <a:ext cx="8409008" cy="3232953"/>
          </a:xfrm>
        </p:spPr>
        <p:txBody>
          <a:bodyPr>
            <a:normAutofit fontScale="92500" lnSpcReduction="20000"/>
          </a:bodyPr>
          <a:lstStyle/>
          <a:p>
            <a:pPr>
              <a:buFont typeface="Wingdings" panose="05000000000000000000" pitchFamily="2" charset="2"/>
              <a:buChar char="q"/>
            </a:pPr>
            <a:r>
              <a:rPr lang="en-US" sz="2000" b="1" dirty="0">
                <a:latin typeface="Times" panose="02020603050405020304" pitchFamily="18" charset="0"/>
                <a:cs typeface="Times" panose="02020603050405020304" pitchFamily="18" charset="0"/>
              </a:rPr>
              <a:t>GAI as source</a:t>
            </a:r>
            <a:r>
              <a:rPr lang="en-US" sz="2000" dirty="0">
                <a:latin typeface="Times" panose="02020603050405020304" pitchFamily="18" charset="0"/>
                <a:cs typeface="Times" panose="02020603050405020304" pitchFamily="18" charset="0"/>
              </a:rPr>
              <a:t>. </a:t>
            </a:r>
            <a:r>
              <a:rPr lang="en-US" sz="2000" u="sng" dirty="0">
                <a:latin typeface="Times" panose="02020603050405020304" pitchFamily="18" charset="0"/>
                <a:cs typeface="Times" panose="02020603050405020304" pitchFamily="18" charset="0"/>
              </a:rPr>
              <a:t>See</a:t>
            </a:r>
            <a:r>
              <a:rPr lang="en-US" sz="2000" dirty="0">
                <a:latin typeface="Times" panose="02020603050405020304" pitchFamily="18" charset="0"/>
                <a:cs typeface="Times" panose="02020603050405020304" pitchFamily="18" charset="0"/>
              </a:rPr>
              <a:t> </a:t>
            </a:r>
            <a:r>
              <a:rPr lang="en-US" sz="2000" u="sng" dirty="0">
                <a:solidFill>
                  <a:srgbClr val="3D3D3D"/>
                </a:solidFill>
                <a:effectLst/>
                <a:latin typeface="Times" panose="02020603050405020304" pitchFamily="18" charset="0"/>
                <a:cs typeface="Times" panose="02020603050405020304" pitchFamily="18" charset="0"/>
              </a:rPr>
              <a:t>Yelp Inc. v. Google LLC</a:t>
            </a:r>
            <a:r>
              <a:rPr lang="en-US" sz="2000" dirty="0">
                <a:solidFill>
                  <a:srgbClr val="000000"/>
                </a:solidFill>
                <a:effectLst/>
                <a:latin typeface="Times" panose="02020603050405020304" pitchFamily="18" charset="0"/>
                <a:cs typeface="Times" panose="02020603050405020304" pitchFamily="18" charset="0"/>
              </a:rPr>
              <a:t>, No. 24-CV-06101-SVK, 2025 WL 1168900, at *8 (N.D. Cal. Apr. 22, 2025); </a:t>
            </a:r>
            <a:r>
              <a:rPr lang="en-US" sz="2000" u="sng" dirty="0">
                <a:effectLst/>
                <a:latin typeface="Times" panose="02020603050405020304" pitchFamily="18" charset="0"/>
                <a:cs typeface="Times" panose="02020603050405020304" pitchFamily="18" charset="0"/>
              </a:rPr>
              <a:t>J.G. v. New York City Dep’t of Educ.</a:t>
            </a:r>
            <a:r>
              <a:rPr lang="en-US" sz="2000" dirty="0">
                <a:effectLst/>
                <a:latin typeface="Times" panose="02020603050405020304" pitchFamily="18" charset="0"/>
                <a:cs typeface="Times" panose="02020603050405020304" pitchFamily="18" charset="0"/>
              </a:rPr>
              <a:t>, 719 F. Supp. 3d 293, 308 (S.D.N.Y. 2024); </a:t>
            </a:r>
            <a:r>
              <a:rPr lang="en-US" sz="2000" u="sng" dirty="0">
                <a:effectLst/>
                <a:latin typeface="Times" panose="02020603050405020304" pitchFamily="18" charset="0"/>
                <a:cs typeface="Times" panose="02020603050405020304" pitchFamily="18" charset="0"/>
              </a:rPr>
              <a:t>United States v. Chin</a:t>
            </a:r>
            <a:r>
              <a:rPr lang="en-US" sz="2000" dirty="0">
                <a:effectLst/>
                <a:latin typeface="Times" panose="02020603050405020304" pitchFamily="18" charset="0"/>
                <a:cs typeface="Times" panose="02020603050405020304" pitchFamily="18" charset="0"/>
              </a:rPr>
              <a:t>, No. 23-3135, 2024 WL 251496 (D.C. Cir. Jan. 23, 2024). </a:t>
            </a:r>
            <a:endParaRPr lang="en-US" sz="2000" dirty="0">
              <a:latin typeface="Times" panose="02020603050405020304" pitchFamily="18" charset="0"/>
              <a:cs typeface="Times" panose="02020603050405020304" pitchFamily="18" charset="0"/>
            </a:endParaRPr>
          </a:p>
          <a:p>
            <a:pPr>
              <a:buFont typeface="Wingdings" panose="05000000000000000000" pitchFamily="2" charset="2"/>
              <a:buChar char="q"/>
            </a:pPr>
            <a:r>
              <a:rPr lang="en-US" sz="2000" b="1" dirty="0">
                <a:latin typeface="Times" panose="02020603050405020304" pitchFamily="18" charset="0"/>
                <a:cs typeface="Times" panose="02020603050405020304" pitchFamily="18" charset="0"/>
              </a:rPr>
              <a:t>GAI as (subpar) expert. </a:t>
            </a:r>
            <a:r>
              <a:rPr lang="en-US" sz="2000" u="sng" dirty="0">
                <a:latin typeface="Times" panose="02020603050405020304" pitchFamily="18" charset="0"/>
                <a:cs typeface="Times" panose="02020603050405020304" pitchFamily="18" charset="0"/>
              </a:rPr>
              <a:t>See</a:t>
            </a:r>
            <a:r>
              <a:rPr lang="en-US" sz="2000" dirty="0">
                <a:effectLst/>
                <a:latin typeface="Times" panose="02020603050405020304" pitchFamily="18" charset="0"/>
                <a:cs typeface="Times" panose="02020603050405020304" pitchFamily="18" charset="0"/>
              </a:rPr>
              <a:t> </a:t>
            </a:r>
            <a:r>
              <a:rPr lang="en-US" sz="2000" u="sng" dirty="0">
                <a:solidFill>
                  <a:srgbClr val="3D3D3D"/>
                </a:solidFill>
                <a:effectLst/>
                <a:latin typeface="Times" panose="02020603050405020304" pitchFamily="18" charset="0"/>
                <a:cs typeface="Times" panose="02020603050405020304" pitchFamily="18" charset="0"/>
              </a:rPr>
              <a:t>Matter of Weber</a:t>
            </a:r>
            <a:r>
              <a:rPr lang="en-US" sz="2000" dirty="0">
                <a:solidFill>
                  <a:srgbClr val="000000"/>
                </a:solidFill>
                <a:effectLst/>
                <a:latin typeface="Times" panose="02020603050405020304" pitchFamily="18" charset="0"/>
                <a:cs typeface="Times" panose="02020603050405020304" pitchFamily="18" charset="0"/>
              </a:rPr>
              <a:t>, 220 N.Y.S.3d 620, 633 (N.Y. Sur. 2024); </a:t>
            </a:r>
            <a:r>
              <a:rPr lang="en-US" sz="2000" u="sng" dirty="0">
                <a:solidFill>
                  <a:srgbClr val="000000"/>
                </a:solidFill>
                <a:effectLst/>
                <a:latin typeface="Times New Roman" panose="02020603050405020304" pitchFamily="18" charset="0"/>
                <a:ea typeface="Calibri" panose="020F0502020204030204" pitchFamily="34" charset="0"/>
              </a:rPr>
              <a:t>Kohls v. Ellison</a:t>
            </a:r>
            <a:r>
              <a:rPr lang="en-US" sz="2000" dirty="0">
                <a:solidFill>
                  <a:srgbClr val="000000"/>
                </a:solidFill>
                <a:effectLst/>
                <a:latin typeface="Times New Roman" panose="02020603050405020304" pitchFamily="18" charset="0"/>
                <a:ea typeface="Calibri" panose="020F0502020204030204" pitchFamily="34" charset="0"/>
              </a:rPr>
              <a:t>, 24-cv-3754, 2025 WL 66514 (D. Minn. Jan. 10, 2025). </a:t>
            </a:r>
            <a:r>
              <a:rPr lang="en-US" sz="2000" u="sng" dirty="0">
                <a:effectLst/>
                <a:latin typeface="Times" panose="02020603050405020304" pitchFamily="18" charset="0"/>
                <a:cs typeface="Times" panose="02020603050405020304" pitchFamily="18" charset="0"/>
              </a:rPr>
              <a:t>But see</a:t>
            </a:r>
            <a:r>
              <a:rPr lang="en-US" sz="2000" dirty="0">
                <a:effectLst/>
                <a:latin typeface="Times" panose="02020603050405020304" pitchFamily="18" charset="0"/>
                <a:cs typeface="Times" panose="02020603050405020304" pitchFamily="18" charset="0"/>
              </a:rPr>
              <a:t> </a:t>
            </a:r>
            <a:r>
              <a:rPr lang="en-US" sz="2000" u="sng" dirty="0">
                <a:solidFill>
                  <a:srgbClr val="3D3D3D"/>
                </a:solidFill>
                <a:effectLst/>
                <a:latin typeface="Times" panose="02020603050405020304" pitchFamily="18" charset="0"/>
                <a:cs typeface="Times" panose="02020603050405020304" pitchFamily="18" charset="0"/>
              </a:rPr>
              <a:t>Ferlito v. Harbor Freight Tools USA, Inc.</a:t>
            </a:r>
            <a:r>
              <a:rPr lang="en-US" sz="2000" dirty="0">
                <a:solidFill>
                  <a:srgbClr val="000000"/>
                </a:solidFill>
                <a:effectLst/>
                <a:latin typeface="Times" panose="02020603050405020304" pitchFamily="18" charset="0"/>
                <a:cs typeface="Times" panose="02020603050405020304" pitchFamily="18" charset="0"/>
              </a:rPr>
              <a:t>, No. CV 20-5615 (GRB) (SIL), 2025 WL 1181699, at *3 (E.D.N.Y. Apr. 23, 2025).</a:t>
            </a:r>
            <a:endParaRPr lang="en-US" sz="2000" u="sng" dirty="0">
              <a:effectLst/>
              <a:latin typeface="Times" panose="02020603050405020304" pitchFamily="18" charset="0"/>
              <a:cs typeface="Times" panose="02020603050405020304" pitchFamily="18" charset="0"/>
            </a:endParaRPr>
          </a:p>
          <a:p>
            <a:pPr>
              <a:buFont typeface="Wingdings" panose="05000000000000000000" pitchFamily="2" charset="2"/>
              <a:buChar char="q"/>
            </a:pPr>
            <a:r>
              <a:rPr lang="en-US" sz="2000" b="1" dirty="0">
                <a:latin typeface="Times" panose="02020603050405020304" pitchFamily="18" charset="0"/>
                <a:cs typeface="Times" panose="02020603050405020304" pitchFamily="18" charset="0"/>
              </a:rPr>
              <a:t>GAI as linguist</a:t>
            </a:r>
            <a:r>
              <a:rPr lang="en-US" sz="2000" dirty="0">
                <a:latin typeface="Times" panose="02020603050405020304" pitchFamily="18" charset="0"/>
                <a:cs typeface="Times" panose="02020603050405020304" pitchFamily="18" charset="0"/>
              </a:rPr>
              <a:t>. </a:t>
            </a:r>
            <a:r>
              <a:rPr lang="en-US" sz="2000" u="sng" dirty="0">
                <a:latin typeface="Times" panose="02020603050405020304" pitchFamily="18" charset="0"/>
                <a:cs typeface="Times" panose="02020603050405020304" pitchFamily="18" charset="0"/>
              </a:rPr>
              <a:t>See</a:t>
            </a:r>
            <a:r>
              <a:rPr lang="en-US" sz="2000" dirty="0">
                <a:latin typeface="Times" panose="02020603050405020304" pitchFamily="18" charset="0"/>
                <a:cs typeface="Times" panose="02020603050405020304" pitchFamily="18" charset="0"/>
              </a:rPr>
              <a:t> </a:t>
            </a:r>
            <a:r>
              <a:rPr lang="en-US" sz="2000" u="sng" dirty="0">
                <a:effectLst/>
                <a:latin typeface="Times" panose="02020603050405020304" pitchFamily="18" charset="0"/>
                <a:cs typeface="Times" panose="02020603050405020304" pitchFamily="18" charset="0"/>
              </a:rPr>
              <a:t>Pegnatori v. Pure Sports Techs. LLC</a:t>
            </a:r>
            <a:r>
              <a:rPr lang="en-US" sz="2000" dirty="0">
                <a:effectLst/>
                <a:latin typeface="Times" panose="02020603050405020304" pitchFamily="18" charset="0"/>
                <a:cs typeface="Times" panose="02020603050405020304" pitchFamily="18" charset="0"/>
              </a:rPr>
              <a:t>, No. 2:23-CV-01424-DCN, 2023 WL 6626159 (D.S.C. Oct. 11, 2023).</a:t>
            </a:r>
          </a:p>
          <a:p>
            <a:pPr>
              <a:buFont typeface="Wingdings" panose="05000000000000000000" pitchFamily="2" charset="2"/>
              <a:buChar char="q"/>
            </a:pPr>
            <a:r>
              <a:rPr lang="en-US" sz="2000" b="1" dirty="0">
                <a:latin typeface="Times" panose="02020603050405020304" pitchFamily="18" charset="0"/>
                <a:cs typeface="Times" panose="02020603050405020304" pitchFamily="18" charset="0"/>
              </a:rPr>
              <a:t>GAI as advocate</a:t>
            </a:r>
            <a:r>
              <a:rPr lang="en-US" sz="2000" dirty="0">
                <a:latin typeface="Times" panose="02020603050405020304" pitchFamily="18" charset="0"/>
                <a:cs typeface="Times" panose="02020603050405020304" pitchFamily="18" charset="0"/>
              </a:rPr>
              <a:t>. </a:t>
            </a:r>
            <a:r>
              <a:rPr lang="en-US" sz="2000" u="sng" dirty="0">
                <a:latin typeface="Times" panose="02020603050405020304" pitchFamily="18" charset="0"/>
                <a:cs typeface="Times" panose="02020603050405020304" pitchFamily="18" charset="0"/>
              </a:rPr>
              <a:t>See</a:t>
            </a:r>
            <a:r>
              <a:rPr lang="en-US" sz="2000" dirty="0">
                <a:latin typeface="Times" panose="02020603050405020304" pitchFamily="18" charset="0"/>
                <a:cs typeface="Times" panose="02020603050405020304" pitchFamily="18" charset="0"/>
              </a:rPr>
              <a:t> </a:t>
            </a:r>
            <a:r>
              <a:rPr lang="en-US" sz="2000" u="sng" dirty="0">
                <a:effectLst/>
                <a:latin typeface="Times" panose="02020603050405020304" pitchFamily="18" charset="0"/>
                <a:cs typeface="Times" panose="02020603050405020304" pitchFamily="18" charset="0"/>
              </a:rPr>
              <a:t>United States v. Michel</a:t>
            </a:r>
            <a:r>
              <a:rPr lang="en-US" sz="2000" dirty="0">
                <a:effectLst/>
                <a:latin typeface="Times" panose="02020603050405020304" pitchFamily="18" charset="0"/>
                <a:cs typeface="Times" panose="02020603050405020304" pitchFamily="18" charset="0"/>
              </a:rPr>
              <a:t>, No. CR 19-148-1 (CKK), 2024 WL 4006545, at *19 (D.D.C. Aug. 30, 2024).</a:t>
            </a:r>
          </a:p>
        </p:txBody>
      </p:sp>
      <p:sp>
        <p:nvSpPr>
          <p:cNvPr id="4" name="Slide Number Placeholder 3">
            <a:extLst>
              <a:ext uri="{FF2B5EF4-FFF2-40B4-BE49-F238E27FC236}">
                <a16:creationId xmlns:a16="http://schemas.microsoft.com/office/drawing/2014/main" id="{A370B42D-6174-CD94-5067-5B82D0C82A34}"/>
              </a:ext>
            </a:extLst>
          </p:cNvPr>
          <p:cNvSpPr>
            <a:spLocks noGrp="1"/>
          </p:cNvSpPr>
          <p:nvPr>
            <p:ph type="sldNum" sz="quarter" idx="12"/>
          </p:nvPr>
        </p:nvSpPr>
        <p:spPr/>
        <p:txBody>
          <a:bodyPr/>
          <a:lstStyle/>
          <a:p>
            <a:fld id="{03E8E312-405C-4648-BB7A-C628B99F0FDE}" type="slidenum">
              <a:rPr lang="en-US" smtClean="0"/>
              <a:t>14</a:t>
            </a:fld>
            <a:endParaRPr lang="en-US"/>
          </a:p>
        </p:txBody>
      </p:sp>
    </p:spTree>
    <p:extLst>
      <p:ext uri="{BB962C8B-B14F-4D97-AF65-F5344CB8AC3E}">
        <p14:creationId xmlns:p14="http://schemas.microsoft.com/office/powerpoint/2010/main" val="2636232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53E8D-9382-A00C-5730-DEDDC3AC67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4C24F5-2E14-2AFC-133B-1EC524210E3E}"/>
              </a:ext>
            </a:extLst>
          </p:cNvPr>
          <p:cNvSpPr>
            <a:spLocks noGrp="1"/>
          </p:cNvSpPr>
          <p:nvPr>
            <p:ph type="title"/>
          </p:nvPr>
        </p:nvSpPr>
        <p:spPr/>
        <p:txBody>
          <a:bodyPr/>
          <a:lstStyle/>
          <a:p>
            <a:r>
              <a:rPr lang="en-US" b="1" dirty="0"/>
              <a:t>GAI in the Wild</a:t>
            </a:r>
          </a:p>
        </p:txBody>
      </p:sp>
      <p:sp>
        <p:nvSpPr>
          <p:cNvPr id="3" name="Content Placeholder 2">
            <a:extLst>
              <a:ext uri="{FF2B5EF4-FFF2-40B4-BE49-F238E27FC236}">
                <a16:creationId xmlns:a16="http://schemas.microsoft.com/office/drawing/2014/main" id="{A1605784-75CF-DFD4-769E-F55D56A164EF}"/>
              </a:ext>
            </a:extLst>
          </p:cNvPr>
          <p:cNvSpPr>
            <a:spLocks noGrp="1"/>
          </p:cNvSpPr>
          <p:nvPr>
            <p:ph idx="1"/>
          </p:nvPr>
        </p:nvSpPr>
        <p:spPr>
          <a:xfrm>
            <a:off x="297711" y="1063229"/>
            <a:ext cx="8548577" cy="4743449"/>
          </a:xfrm>
        </p:spPr>
        <p:txBody>
          <a:bodyPr>
            <a:normAutofit/>
          </a:bodyPr>
          <a:lstStyle/>
          <a:p>
            <a:pPr>
              <a:buFont typeface="Wingdings" panose="05000000000000000000" pitchFamily="2" charset="2"/>
              <a:buChar char="q"/>
            </a:pPr>
            <a:r>
              <a:rPr lang="en-US" sz="2000" b="1" dirty="0">
                <a:latin typeface="Times" panose="02020603050405020304" pitchFamily="18" charset="0"/>
                <a:cs typeface="Times" panose="02020603050405020304" pitchFamily="18" charset="0"/>
              </a:rPr>
              <a:t>Evidentiary concerns. </a:t>
            </a:r>
            <a:r>
              <a:rPr lang="en-US" sz="2000" u="sng" dirty="0">
                <a:latin typeface="Times" panose="02020603050405020304" pitchFamily="18" charset="0"/>
                <a:cs typeface="Times" panose="02020603050405020304" pitchFamily="18" charset="0"/>
              </a:rPr>
              <a:t>See</a:t>
            </a:r>
            <a:r>
              <a:rPr lang="en-US" sz="2000" dirty="0">
                <a:latin typeface="Times" panose="02020603050405020304" pitchFamily="18" charset="0"/>
                <a:cs typeface="Times" panose="02020603050405020304" pitchFamily="18" charset="0"/>
              </a:rPr>
              <a:t> </a:t>
            </a:r>
            <a:r>
              <a:rPr lang="en-US" sz="2000" u="sng" dirty="0">
                <a:solidFill>
                  <a:srgbClr val="3D3D3D"/>
                </a:solidFill>
                <a:effectLst/>
                <a:latin typeface="Times" panose="02020603050405020304" pitchFamily="18" charset="0"/>
                <a:cs typeface="Times" panose="02020603050405020304" pitchFamily="18" charset="0"/>
              </a:rPr>
              <a:t>WEX Inc. v. HP Inc.</a:t>
            </a:r>
            <a:r>
              <a:rPr lang="en-US" sz="2000" dirty="0">
                <a:solidFill>
                  <a:srgbClr val="000000"/>
                </a:solidFill>
                <a:effectLst/>
                <a:latin typeface="Times" panose="02020603050405020304" pitchFamily="18" charset="0"/>
                <a:cs typeface="Times" panose="02020603050405020304" pitchFamily="18" charset="0"/>
              </a:rPr>
              <a:t>, No. 2:24-CV-00121-JAW, 2024 WL 3358651 (D. Me. July 9, 2024).</a:t>
            </a:r>
            <a:endParaRPr lang="en-US" sz="2000" dirty="0">
              <a:latin typeface="Times" panose="02020603050405020304" pitchFamily="18" charset="0"/>
              <a:cs typeface="Times" panose="02020603050405020304" pitchFamily="18" charset="0"/>
            </a:endParaRPr>
          </a:p>
          <a:p>
            <a:pPr>
              <a:buFont typeface="Wingdings" panose="05000000000000000000" pitchFamily="2" charset="2"/>
              <a:buChar char="q"/>
            </a:pPr>
            <a:r>
              <a:rPr lang="en-US" sz="2000" b="1" dirty="0">
                <a:latin typeface="Times" panose="02020603050405020304" pitchFamily="18" charset="0"/>
                <a:cs typeface="Times" panose="02020603050405020304" pitchFamily="18" charset="0"/>
              </a:rPr>
              <a:t>Dicta. </a:t>
            </a:r>
            <a:r>
              <a:rPr lang="en-US" sz="2000" u="sng" dirty="0">
                <a:latin typeface="Times" panose="02020603050405020304" pitchFamily="18" charset="0"/>
                <a:cs typeface="Times" panose="02020603050405020304" pitchFamily="18" charset="0"/>
              </a:rPr>
              <a:t>See</a:t>
            </a:r>
            <a:r>
              <a:rPr lang="en-US" sz="2000" dirty="0">
                <a:latin typeface="Times" panose="02020603050405020304" pitchFamily="18" charset="0"/>
                <a:cs typeface="Times" panose="02020603050405020304" pitchFamily="18" charset="0"/>
              </a:rPr>
              <a:t> </a:t>
            </a:r>
            <a:r>
              <a:rPr lang="en-US" sz="1800" u="sng" dirty="0">
                <a:effectLst/>
                <a:latin typeface="Times" panose="02020603050405020304" pitchFamily="18" charset="0"/>
                <a:ea typeface="Calibri" panose="020F0502020204030204" pitchFamily="34" charset="0"/>
                <a:cs typeface="Times" panose="02020603050405020304" pitchFamily="18" charset="0"/>
              </a:rPr>
              <a:t>In re: Vital Pharmaceutical</a:t>
            </a:r>
            <a:r>
              <a:rPr lang="en-US" sz="1800" dirty="0">
                <a:effectLst/>
                <a:latin typeface="Times" panose="02020603050405020304" pitchFamily="18" charset="0"/>
                <a:ea typeface="Calibri" panose="020F0502020204030204" pitchFamily="34" charset="0"/>
                <a:cs typeface="Times" panose="02020603050405020304" pitchFamily="18" charset="0"/>
              </a:rPr>
              <a:t>, 652 B.R. 392 (S.D. Fla. 2023); </a:t>
            </a:r>
            <a:r>
              <a:rPr lang="en-US" sz="1800" u="sng" dirty="0">
                <a:effectLst/>
                <a:latin typeface="Times" panose="02020603050405020304" pitchFamily="18" charset="0"/>
                <a:ea typeface="Calibri" panose="020F0502020204030204" pitchFamily="34" charset="0"/>
                <a:cs typeface="Times" panose="02020603050405020304" pitchFamily="18" charset="0"/>
              </a:rPr>
              <a:t>United States v. Chatrie</a:t>
            </a:r>
            <a:r>
              <a:rPr lang="en-US" sz="1800" dirty="0">
                <a:effectLst/>
                <a:latin typeface="Times" panose="02020603050405020304" pitchFamily="18" charset="0"/>
                <a:ea typeface="Calibri" panose="020F0502020204030204" pitchFamily="34" charset="0"/>
                <a:cs typeface="Times" panose="02020603050405020304" pitchFamily="18" charset="0"/>
              </a:rPr>
              <a:t>, 107 F.4th 319 (4th Cir. 2024).</a:t>
            </a:r>
          </a:p>
          <a:p>
            <a:pPr>
              <a:buFont typeface="Wingdings" panose="05000000000000000000" pitchFamily="2" charset="2"/>
              <a:buChar char="q"/>
            </a:pPr>
            <a:r>
              <a:rPr lang="en-US" sz="1800" b="1" dirty="0">
                <a:latin typeface="Times" panose="02020603050405020304" pitchFamily="18" charset="0"/>
                <a:ea typeface="Calibri" panose="020F0502020204030204" pitchFamily="34" charset="0"/>
                <a:cs typeface="Times" panose="02020603050405020304" pitchFamily="18" charset="0"/>
              </a:rPr>
              <a:t>Implicated in facts. </a:t>
            </a:r>
            <a:r>
              <a:rPr lang="en-US" sz="1800" u="sng" dirty="0">
                <a:solidFill>
                  <a:srgbClr val="000000"/>
                </a:solidFill>
                <a:effectLst/>
                <a:latin typeface="Times" panose="02020603050405020304" pitchFamily="18" charset="0"/>
                <a:ea typeface="Calibri" panose="020F0502020204030204" pitchFamily="34" charset="0"/>
                <a:cs typeface="Times" panose="02020603050405020304" pitchFamily="18" charset="0"/>
              </a:rPr>
              <a:t>Fiskars Finland OY AB v. Woodland Tools Inc.</a:t>
            </a:r>
            <a:r>
              <a:rPr lang="en-US" sz="1800" dirty="0">
                <a:solidFill>
                  <a:srgbClr val="000000"/>
                </a:solidFill>
                <a:effectLst/>
                <a:latin typeface="Times" panose="02020603050405020304" pitchFamily="18" charset="0"/>
                <a:ea typeface="Calibri" panose="020F0502020204030204" pitchFamily="34" charset="0"/>
                <a:cs typeface="Times" panose="02020603050405020304" pitchFamily="18" charset="0"/>
              </a:rPr>
              <a:t>, </a:t>
            </a:r>
            <a:r>
              <a:rPr lang="en-US" sz="1800" dirty="0">
                <a:solidFill>
                  <a:srgbClr val="000000"/>
                </a:solidFill>
                <a:effectLst/>
                <a:latin typeface="Times" panose="02020603050405020304" pitchFamily="18" charset="0"/>
                <a:cs typeface="Times" panose="02020603050405020304" pitchFamily="18" charset="0"/>
              </a:rPr>
              <a:t>No. 22-CV-540-JDP, 2024 WL 3936444 (W.D. Wis. Aug. 26, 2024) (trade secret claim); </a:t>
            </a:r>
            <a:r>
              <a:rPr lang="en-US" sz="1800" u="sng" dirty="0">
                <a:solidFill>
                  <a:srgbClr val="252525"/>
                </a:solidFill>
                <a:effectLst/>
                <a:latin typeface="Times" panose="02020603050405020304" pitchFamily="18" charset="0"/>
                <a:ea typeface="Calibri" panose="020F0502020204030204" pitchFamily="34" charset="0"/>
                <a:cs typeface="Times" panose="02020603050405020304" pitchFamily="18" charset="0"/>
              </a:rPr>
              <a:t>W.A. v. Clarksville/Montgomery County School System</a:t>
            </a:r>
            <a:r>
              <a:rPr lang="en-US" sz="1800" dirty="0">
                <a:solidFill>
                  <a:srgbClr val="252525"/>
                </a:solidFill>
                <a:effectLst/>
                <a:latin typeface="Times" panose="02020603050405020304" pitchFamily="18" charset="0"/>
                <a:ea typeface="Calibri" panose="020F0502020204030204" pitchFamily="34" charset="0"/>
                <a:cs typeface="Times" panose="02020603050405020304" pitchFamily="18" charset="0"/>
              </a:rPr>
              <a:t>, 3:23-cv-00912, 2024 WL 2702436 (M.D. Tenn. May 24, 2024) (IDEA claim); </a:t>
            </a:r>
            <a:r>
              <a:rPr lang="en-US" sz="2000" u="sng" dirty="0">
                <a:solidFill>
                  <a:srgbClr val="3D3D3D"/>
                </a:solidFill>
                <a:effectLst/>
                <a:latin typeface="Times" panose="02020603050405020304" pitchFamily="18" charset="0"/>
                <a:cs typeface="Times" panose="02020603050405020304" pitchFamily="18" charset="0"/>
              </a:rPr>
              <a:t>Garcia v. Character Techs., Inc.</a:t>
            </a:r>
            <a:r>
              <a:rPr lang="en-US" sz="2000" dirty="0">
                <a:solidFill>
                  <a:srgbClr val="000000"/>
                </a:solidFill>
                <a:effectLst/>
                <a:latin typeface="Times" panose="02020603050405020304" pitchFamily="18" charset="0"/>
                <a:cs typeface="Times" panose="02020603050405020304" pitchFamily="18" charset="0"/>
              </a:rPr>
              <a:t>, No. 6:24-CV-1903-ACC-UAM, 2025 WL 1461721 (M.D. Fla. May 21, 2025) (wrongful death claim); </a:t>
            </a:r>
            <a:r>
              <a:rPr lang="en-US" sz="1800" u="sng" dirty="0">
                <a:solidFill>
                  <a:srgbClr val="3D3D3D"/>
                </a:solidFill>
                <a:effectLst/>
                <a:latin typeface="Times" panose="02020603050405020304" pitchFamily="18" charset="0"/>
                <a:cs typeface="Times" panose="02020603050405020304" pitchFamily="18" charset="0"/>
              </a:rPr>
              <a:t>Harris as next friend of RNH v. Adams</a:t>
            </a:r>
            <a:r>
              <a:rPr lang="en-US" sz="1800" dirty="0">
                <a:solidFill>
                  <a:srgbClr val="000000"/>
                </a:solidFill>
                <a:effectLst/>
                <a:latin typeface="Times" panose="02020603050405020304" pitchFamily="18" charset="0"/>
                <a:cs typeface="Times" panose="02020603050405020304" pitchFamily="18" charset="0"/>
              </a:rPr>
              <a:t>, 757 F. Supp. 3d 111 (D. Mass. 2024) (due process claim).</a:t>
            </a:r>
            <a:endParaRPr lang="en-US" sz="2000" dirty="0">
              <a:latin typeface="Times" panose="02020603050405020304" pitchFamily="18" charset="0"/>
              <a:cs typeface="Times" panose="02020603050405020304" pitchFamily="18" charset="0"/>
            </a:endParaRPr>
          </a:p>
        </p:txBody>
      </p:sp>
      <p:sp>
        <p:nvSpPr>
          <p:cNvPr id="4" name="Slide Number Placeholder 3">
            <a:extLst>
              <a:ext uri="{FF2B5EF4-FFF2-40B4-BE49-F238E27FC236}">
                <a16:creationId xmlns:a16="http://schemas.microsoft.com/office/drawing/2014/main" id="{D8D282E9-DB83-A1E8-4340-E0355D63BB2B}"/>
              </a:ext>
            </a:extLst>
          </p:cNvPr>
          <p:cNvSpPr>
            <a:spLocks noGrp="1"/>
          </p:cNvSpPr>
          <p:nvPr>
            <p:ph type="sldNum" sz="quarter" idx="12"/>
          </p:nvPr>
        </p:nvSpPr>
        <p:spPr/>
        <p:txBody>
          <a:bodyPr/>
          <a:lstStyle/>
          <a:p>
            <a:fld id="{03E8E312-405C-4648-BB7A-C628B99F0FDE}" type="slidenum">
              <a:rPr lang="en-US" smtClean="0"/>
              <a:t>15</a:t>
            </a:fld>
            <a:endParaRPr lang="en-US"/>
          </a:p>
        </p:txBody>
      </p:sp>
    </p:spTree>
    <p:extLst>
      <p:ext uri="{BB962C8B-B14F-4D97-AF65-F5344CB8AC3E}">
        <p14:creationId xmlns:p14="http://schemas.microsoft.com/office/powerpoint/2010/main" val="328175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45BF-4FA6-A843-CC5E-F074F75951C7}"/>
              </a:ext>
            </a:extLst>
          </p:cNvPr>
          <p:cNvSpPr>
            <a:spLocks noGrp="1"/>
          </p:cNvSpPr>
          <p:nvPr>
            <p:ph type="title"/>
          </p:nvPr>
        </p:nvSpPr>
        <p:spPr/>
        <p:txBody>
          <a:bodyPr/>
          <a:lstStyle/>
          <a:p>
            <a:r>
              <a:rPr lang="en-US" b="1" dirty="0"/>
              <a:t>GAI Enters the Lexicon</a:t>
            </a:r>
          </a:p>
        </p:txBody>
      </p:sp>
      <p:sp>
        <p:nvSpPr>
          <p:cNvPr id="3" name="Content Placeholder 2">
            <a:extLst>
              <a:ext uri="{FF2B5EF4-FFF2-40B4-BE49-F238E27FC236}">
                <a16:creationId xmlns:a16="http://schemas.microsoft.com/office/drawing/2014/main" id="{E1D55A77-7F0C-1F7F-E1B6-2A239F3A63FC}"/>
              </a:ext>
            </a:extLst>
          </p:cNvPr>
          <p:cNvSpPr>
            <a:spLocks noGrp="1"/>
          </p:cNvSpPr>
          <p:nvPr>
            <p:ph idx="1"/>
          </p:nvPr>
        </p:nvSpPr>
        <p:spPr>
          <a:xfrm>
            <a:off x="297711" y="1063229"/>
            <a:ext cx="8548577" cy="4743449"/>
          </a:xfrm>
        </p:spPr>
        <p:txBody>
          <a:bodyPr>
            <a:normAutofit fontScale="32500" lnSpcReduction="20000"/>
          </a:bodyPr>
          <a:lstStyle/>
          <a:p>
            <a:pPr>
              <a:buFont typeface="Wingdings" panose="05000000000000000000" pitchFamily="2" charset="2"/>
              <a:buChar char="q"/>
            </a:pPr>
            <a:r>
              <a:rPr lang="en-US" sz="6200" u="sng" dirty="0">
                <a:solidFill>
                  <a:srgbClr val="000000"/>
                </a:solidFill>
                <a:effectLst/>
                <a:latin typeface="Times" panose="02020603050405020304" pitchFamily="18" charset="0"/>
                <a:ea typeface="Calibri" panose="020F0502020204030204" pitchFamily="34" charset="0"/>
                <a:cs typeface="Times" panose="02020603050405020304" pitchFamily="18" charset="0"/>
              </a:rPr>
              <a:t>Hernandez v. San Bernardino County</a:t>
            </a:r>
            <a:r>
              <a:rPr lang="en-US" sz="6200" dirty="0">
                <a:solidFill>
                  <a:srgbClr val="000000"/>
                </a:solidFill>
                <a:effectLst/>
                <a:latin typeface="Times" panose="02020603050405020304" pitchFamily="18" charset="0"/>
                <a:ea typeface="Calibri" panose="020F0502020204030204" pitchFamily="34" charset="0"/>
                <a:cs typeface="Times" panose="02020603050405020304" pitchFamily="18" charset="0"/>
              </a:rPr>
              <a:t>, No. EDCV 22-1101 (JGB) (</a:t>
            </a:r>
            <a:r>
              <a:rPr lang="en-US" sz="6200" dirty="0" err="1">
                <a:solidFill>
                  <a:srgbClr val="000000"/>
                </a:solidFill>
                <a:effectLst/>
                <a:latin typeface="Times" panose="02020603050405020304" pitchFamily="18" charset="0"/>
                <a:ea typeface="Calibri" panose="020F0502020204030204" pitchFamily="34" charset="0"/>
                <a:cs typeface="Times" panose="02020603050405020304" pitchFamily="18" charset="0"/>
              </a:rPr>
              <a:t>SPx</a:t>
            </a:r>
            <a:r>
              <a:rPr lang="en-US" sz="6200" dirty="0">
                <a:solidFill>
                  <a:srgbClr val="000000"/>
                </a:solidFill>
                <a:effectLst/>
                <a:latin typeface="Times" panose="02020603050405020304" pitchFamily="18" charset="0"/>
                <a:ea typeface="Calibri" panose="020F0502020204030204" pitchFamily="34" charset="0"/>
                <a:cs typeface="Times" panose="02020603050405020304" pitchFamily="18" charset="0"/>
              </a:rPr>
              <a:t>), 2023 WL 3432206 (C.D. Cal. Jan. 26, 2023) (“The problem with these allegations is not that there are too few of them, or even that they lack detail. The problem is that they read like what an artificial intelligence tool</a:t>
            </a:r>
            <a:r>
              <a:rPr lang="en-US" sz="6200" baseline="30000" dirty="0">
                <a:solidFill>
                  <a:srgbClr val="0E568C"/>
                </a:solidFill>
                <a:effectLst/>
                <a:latin typeface="Times" panose="02020603050405020304" pitchFamily="18" charset="0"/>
                <a:ea typeface="Calibri" panose="020F0502020204030204" pitchFamily="34" charset="0"/>
                <a:cs typeface="Times" panose="02020603050405020304" pitchFamily="18" charset="0"/>
              </a:rPr>
              <a:t> </a:t>
            </a:r>
            <a:r>
              <a:rPr lang="en-US" sz="6200" dirty="0">
                <a:solidFill>
                  <a:srgbClr val="000000"/>
                </a:solidFill>
                <a:effectLst/>
                <a:latin typeface="Times" panose="02020603050405020304" pitchFamily="18" charset="0"/>
                <a:ea typeface="Calibri" panose="020F0502020204030204" pitchFamily="34" charset="0"/>
                <a:cs typeface="Times" panose="02020603050405020304" pitchFamily="18" charset="0"/>
              </a:rPr>
              <a:t>might come up with if prompted to allege training violations in a jail according to </a:t>
            </a:r>
            <a:r>
              <a:rPr lang="en-US" sz="6200" u="sng" dirty="0">
                <a:solidFill>
                  <a:srgbClr val="000000"/>
                </a:solidFill>
                <a:effectLst/>
                <a:uFill>
                  <a:solidFill>
                    <a:srgbClr val="000000"/>
                  </a:solidFill>
                </a:uFill>
                <a:latin typeface="Times" panose="02020603050405020304" pitchFamily="18" charset="0"/>
                <a:ea typeface="Calibri" panose="020F0502020204030204" pitchFamily="34" charset="0"/>
                <a:cs typeface="Times" panose="02020603050405020304" pitchFamily="18" charset="0"/>
              </a:rPr>
              <a:t>Twombly-Iqbal</a:t>
            </a:r>
            <a:r>
              <a:rPr lang="en-US" sz="6200" dirty="0">
                <a:solidFill>
                  <a:srgbClr val="000000"/>
                </a:solidFill>
                <a:effectLst/>
                <a:latin typeface="Times" panose="02020603050405020304" pitchFamily="18" charset="0"/>
                <a:ea typeface="Calibri" panose="020F0502020204030204" pitchFamily="34" charset="0"/>
                <a:cs typeface="Times" panose="02020603050405020304" pitchFamily="18" charset="0"/>
              </a:rPr>
              <a:t> pleading standards.”).</a:t>
            </a:r>
            <a:endParaRPr lang="en-US" sz="6200" dirty="0">
              <a:solidFill>
                <a:srgbClr val="000000"/>
              </a:solidFill>
              <a:latin typeface="Times" panose="02020603050405020304" pitchFamily="18" charset="0"/>
              <a:ea typeface="Calibri" panose="020F0502020204030204" pitchFamily="34" charset="0"/>
              <a:cs typeface="Times" panose="02020603050405020304" pitchFamily="18" charset="0"/>
            </a:endParaRPr>
          </a:p>
          <a:p>
            <a:pPr>
              <a:buFont typeface="Wingdings" panose="05000000000000000000" pitchFamily="2" charset="2"/>
              <a:buChar char="q"/>
            </a:pPr>
            <a:r>
              <a:rPr lang="en-US" sz="6200" u="sng" dirty="0">
                <a:solidFill>
                  <a:srgbClr val="000000"/>
                </a:solidFill>
                <a:effectLst/>
                <a:latin typeface="Times" panose="02020603050405020304" pitchFamily="18" charset="0"/>
                <a:ea typeface="Calibri" panose="020F0502020204030204" pitchFamily="34" charset="0"/>
                <a:cs typeface="Times" panose="02020603050405020304" pitchFamily="18" charset="0"/>
              </a:rPr>
              <a:t>Element5 v. Hill</a:t>
            </a:r>
            <a:r>
              <a:rPr lang="en-US" sz="6200" dirty="0">
                <a:solidFill>
                  <a:srgbClr val="000000"/>
                </a:solidFill>
                <a:effectLst/>
                <a:latin typeface="Times" panose="02020603050405020304" pitchFamily="18" charset="0"/>
                <a:ea typeface="Calibri" panose="020F0502020204030204" pitchFamily="34" charset="0"/>
                <a:cs typeface="Times" panose="02020603050405020304" pitchFamily="18" charset="0"/>
              </a:rPr>
              <a:t>, No. WM-2024-0144., 2024 WL 3564708 (R.I. Supe. July 23, 2024) (“This Court would go further and state that this statute would never win a Pulitzer Prize for clarity and that even ChatGPT could not draft such a convoluted legal labyrinth.”).</a:t>
            </a:r>
            <a:endParaRPr lang="en-US" sz="6200" dirty="0">
              <a:solidFill>
                <a:srgbClr val="000000"/>
              </a:solidFill>
              <a:latin typeface="Times" panose="02020603050405020304" pitchFamily="18" charset="0"/>
              <a:ea typeface="Calibri" panose="020F0502020204030204" pitchFamily="34" charset="0"/>
              <a:cs typeface="Times" panose="02020603050405020304" pitchFamily="18" charset="0"/>
            </a:endParaRPr>
          </a:p>
          <a:p>
            <a:pPr>
              <a:buFont typeface="Wingdings" panose="05000000000000000000" pitchFamily="2" charset="2"/>
              <a:buChar char="q"/>
            </a:pPr>
            <a:r>
              <a:rPr lang="en-US" sz="6200" u="sng" dirty="0">
                <a:solidFill>
                  <a:srgbClr val="1F1F1F"/>
                </a:solidFill>
                <a:effectLst/>
                <a:latin typeface="Times" panose="02020603050405020304" pitchFamily="18" charset="0"/>
                <a:ea typeface="Calibri" panose="020F0502020204030204" pitchFamily="34" charset="0"/>
                <a:cs typeface="Times" panose="02020603050405020304" pitchFamily="18" charset="0"/>
              </a:rPr>
              <a:t>Grant v. Trial Court</a:t>
            </a:r>
            <a:r>
              <a:rPr lang="en-US" sz="6200" dirty="0">
                <a:solidFill>
                  <a:srgbClr val="1F1F1F"/>
                </a:solidFill>
                <a:effectLst/>
                <a:latin typeface="Times" panose="02020603050405020304" pitchFamily="18" charset="0"/>
                <a:ea typeface="Calibri" panose="020F0502020204030204" pitchFamily="34" charset="0"/>
                <a:cs typeface="Times" panose="02020603050405020304" pitchFamily="18" charset="0"/>
              </a:rPr>
              <a:t>, 2025 WL 1250601 (Appellant’s Brief, 1st Cir. </a:t>
            </a:r>
            <a:r>
              <a:rPr lang="en-US" sz="6200" dirty="0">
                <a:solidFill>
                  <a:srgbClr val="1F1F1F"/>
                </a:solidFill>
                <a:latin typeface="Times" panose="02020603050405020304" pitchFamily="18" charset="0"/>
                <a:ea typeface="Calibri" panose="020F0502020204030204" pitchFamily="34" charset="0"/>
                <a:cs typeface="Times" panose="02020603050405020304" pitchFamily="18" charset="0"/>
              </a:rPr>
              <a:t>Apr. 24, 2025) (“</a:t>
            </a:r>
            <a:r>
              <a:rPr lang="en-US" sz="6200" dirty="0">
                <a:solidFill>
                  <a:srgbClr val="1F1F1F"/>
                </a:solidFill>
                <a:effectLst/>
                <a:latin typeface="Times" panose="02020603050405020304" pitchFamily="18" charset="0"/>
                <a:ea typeface="Calibri" panose="020F0502020204030204" pitchFamily="34" charset="0"/>
                <a:cs typeface="Times" panose="02020603050405020304" pitchFamily="18" charset="0"/>
              </a:rPr>
              <a:t>Therefore, reliance on </a:t>
            </a:r>
            <a:r>
              <a:rPr lang="en-US" sz="6200" u="sng" dirty="0">
                <a:solidFill>
                  <a:srgbClr val="1F1F1F"/>
                </a:solidFill>
                <a:effectLst/>
                <a:latin typeface="Times" panose="02020603050405020304" pitchFamily="18" charset="0"/>
                <a:ea typeface="Calibri" panose="020F0502020204030204" pitchFamily="34" charset="0"/>
                <a:cs typeface="Times" panose="02020603050405020304" pitchFamily="18" charset="0"/>
              </a:rPr>
              <a:t>Spicuzza</a:t>
            </a:r>
            <a:r>
              <a:rPr lang="en-US" sz="6200" dirty="0">
                <a:solidFill>
                  <a:srgbClr val="1F1F1F"/>
                </a:solidFill>
                <a:effectLst/>
                <a:latin typeface="Times" panose="02020603050405020304" pitchFamily="18" charset="0"/>
                <a:ea typeface="Calibri" panose="020F0502020204030204" pitchFamily="34" charset="0"/>
                <a:cs typeface="Times" panose="02020603050405020304" pitchFamily="18" charset="0"/>
              </a:rPr>
              <a:t> is like referencing a ghost citation provided by ChatGPT, and everyone should know better.”).</a:t>
            </a:r>
            <a:endParaRPr lang="en-US" sz="6200" dirty="0">
              <a:effectLst/>
              <a:latin typeface="Times" panose="02020603050405020304" pitchFamily="18" charset="0"/>
              <a:ea typeface="Calibri" panose="020F0502020204030204" pitchFamily="34" charset="0"/>
              <a:cs typeface="Times" panose="02020603050405020304" pitchFamily="18" charset="0"/>
            </a:endParaRPr>
          </a:p>
          <a:p>
            <a:pPr marL="0" indent="0">
              <a:buNone/>
            </a:pPr>
            <a:endParaRPr lang="en-US" sz="2000" dirty="0"/>
          </a:p>
        </p:txBody>
      </p:sp>
      <p:sp>
        <p:nvSpPr>
          <p:cNvPr id="4" name="Slide Number Placeholder 3">
            <a:extLst>
              <a:ext uri="{FF2B5EF4-FFF2-40B4-BE49-F238E27FC236}">
                <a16:creationId xmlns:a16="http://schemas.microsoft.com/office/drawing/2014/main" id="{04601B61-B235-02B8-4220-0083E28FDC9E}"/>
              </a:ext>
            </a:extLst>
          </p:cNvPr>
          <p:cNvSpPr>
            <a:spLocks noGrp="1"/>
          </p:cNvSpPr>
          <p:nvPr>
            <p:ph type="sldNum" sz="quarter" idx="12"/>
          </p:nvPr>
        </p:nvSpPr>
        <p:spPr/>
        <p:txBody>
          <a:bodyPr/>
          <a:lstStyle/>
          <a:p>
            <a:fld id="{03E8E312-405C-4648-BB7A-C628B99F0FDE}" type="slidenum">
              <a:rPr lang="en-US" smtClean="0"/>
              <a:t>16</a:t>
            </a:fld>
            <a:endParaRPr lang="en-US"/>
          </a:p>
        </p:txBody>
      </p:sp>
    </p:spTree>
    <p:extLst>
      <p:ext uri="{BB962C8B-B14F-4D97-AF65-F5344CB8AC3E}">
        <p14:creationId xmlns:p14="http://schemas.microsoft.com/office/powerpoint/2010/main" val="156027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71CA-FC6E-C49B-D8D1-669315973DF2}"/>
              </a:ext>
            </a:extLst>
          </p:cNvPr>
          <p:cNvSpPr>
            <a:spLocks noGrp="1"/>
          </p:cNvSpPr>
          <p:nvPr>
            <p:ph type="title"/>
          </p:nvPr>
        </p:nvSpPr>
        <p:spPr/>
        <p:txBody>
          <a:bodyPr/>
          <a:lstStyle/>
          <a:p>
            <a:r>
              <a:rPr lang="en-US" b="1" dirty="0"/>
              <a:t>Pro Se Litigants: Solo &amp; Rogue One</a:t>
            </a:r>
          </a:p>
        </p:txBody>
      </p:sp>
      <p:sp>
        <p:nvSpPr>
          <p:cNvPr id="3" name="Content Placeholder 2">
            <a:extLst>
              <a:ext uri="{FF2B5EF4-FFF2-40B4-BE49-F238E27FC236}">
                <a16:creationId xmlns:a16="http://schemas.microsoft.com/office/drawing/2014/main" id="{3EB37F00-DE4E-46FD-2E3C-540CB2E5E860}"/>
              </a:ext>
            </a:extLst>
          </p:cNvPr>
          <p:cNvSpPr>
            <a:spLocks noGrp="1"/>
          </p:cNvSpPr>
          <p:nvPr>
            <p:ph idx="1"/>
          </p:nvPr>
        </p:nvSpPr>
        <p:spPr>
          <a:xfrm>
            <a:off x="457200" y="1200150"/>
            <a:ext cx="8229600" cy="3381475"/>
          </a:xfrm>
        </p:spPr>
        <p:txBody>
          <a:bodyPr>
            <a:normAutofit fontScale="62500" lnSpcReduction="20000"/>
          </a:bodyPr>
          <a:lstStyle/>
          <a:p>
            <a:pPr>
              <a:buFont typeface="Wingdings" panose="05000000000000000000" pitchFamily="2" charset="2"/>
              <a:buChar char="q"/>
            </a:pPr>
            <a:r>
              <a:rPr lang="en-US" sz="4800" dirty="0">
                <a:effectLst/>
                <a:latin typeface="Times" panose="02020603050405020304" pitchFamily="18" charset="0"/>
                <a:cs typeface="Times" panose="02020603050405020304" pitchFamily="18" charset="0"/>
              </a:rPr>
              <a:t>Significant Concern.</a:t>
            </a:r>
            <a:endParaRPr lang="en-US" sz="4800" dirty="0">
              <a:latin typeface="Times" panose="02020603050405020304" pitchFamily="18" charset="0"/>
              <a:cs typeface="Times" panose="02020603050405020304" pitchFamily="18" charset="0"/>
            </a:endParaRPr>
          </a:p>
          <a:p>
            <a:pPr>
              <a:buFont typeface="Wingdings" panose="05000000000000000000" pitchFamily="2" charset="2"/>
              <a:buChar char="q"/>
            </a:pPr>
            <a:r>
              <a:rPr lang="en-US" sz="4800" b="1" dirty="0">
                <a:latin typeface="Times" panose="02020603050405020304" pitchFamily="18" charset="0"/>
                <a:cs typeface="Times" panose="02020603050405020304" pitchFamily="18" charset="0"/>
              </a:rPr>
              <a:t>Relatively few decisions impose monetary sanctions, for now. </a:t>
            </a:r>
            <a:r>
              <a:rPr lang="en-US" sz="4800" u="sng" dirty="0">
                <a:latin typeface="Times" panose="02020603050405020304" pitchFamily="18" charset="0"/>
                <a:cs typeface="Times" panose="02020603050405020304" pitchFamily="18" charset="0"/>
              </a:rPr>
              <a:t>See</a:t>
            </a:r>
            <a:r>
              <a:rPr lang="en-US" sz="4800" dirty="0">
                <a:latin typeface="Times" panose="02020603050405020304" pitchFamily="18" charset="0"/>
                <a:cs typeface="Times" panose="02020603050405020304" pitchFamily="18" charset="0"/>
              </a:rPr>
              <a:t> </a:t>
            </a:r>
            <a:r>
              <a:rPr lang="en-US" sz="4800" u="sng" dirty="0">
                <a:effectLst/>
                <a:latin typeface="Times" panose="02020603050405020304" pitchFamily="18" charset="0"/>
                <a:cs typeface="Times" panose="02020603050405020304" pitchFamily="18" charset="0"/>
              </a:rPr>
              <a:t>Jones v. </a:t>
            </a:r>
            <a:r>
              <a:rPr lang="en-US" sz="4800" u="sng" dirty="0" err="1">
                <a:effectLst/>
                <a:latin typeface="Times" panose="02020603050405020304" pitchFamily="18" charset="0"/>
                <a:cs typeface="Times" panose="02020603050405020304" pitchFamily="18" charset="0"/>
              </a:rPr>
              <a:t>Simploy</a:t>
            </a:r>
            <a:r>
              <a:rPr lang="en-US" sz="4800" u="sng" dirty="0">
                <a:effectLst/>
                <a:latin typeface="Times" panose="02020603050405020304" pitchFamily="18" charset="0"/>
                <a:cs typeface="Times" panose="02020603050405020304" pitchFamily="18" charset="0"/>
              </a:rPr>
              <a:t>, Inc.</a:t>
            </a:r>
            <a:r>
              <a:rPr lang="en-US" sz="4800" dirty="0">
                <a:effectLst/>
                <a:latin typeface="Times" panose="02020603050405020304" pitchFamily="18" charset="0"/>
                <a:cs typeface="Times" panose="02020603050405020304" pitchFamily="18" charset="0"/>
              </a:rPr>
              <a:t>, 698 S.W.3d 480, 485 (Mo. Ct. App. 2024) (“[L]</a:t>
            </a:r>
            <a:r>
              <a:rPr lang="en-US" sz="4800" dirty="0" err="1">
                <a:effectLst/>
                <a:latin typeface="Times" panose="02020603050405020304" pitchFamily="18" charset="0"/>
                <a:cs typeface="Times" panose="02020603050405020304" pitchFamily="18" charset="0"/>
              </a:rPr>
              <a:t>itigants</a:t>
            </a:r>
            <a:r>
              <a:rPr lang="en-US" sz="4800" dirty="0">
                <a:effectLst/>
                <a:latin typeface="Times" panose="02020603050405020304" pitchFamily="18" charset="0"/>
                <a:cs typeface="Times" panose="02020603050405020304" pitchFamily="18" charset="0"/>
              </a:rPr>
              <a:t> who use generative AI to draft their briefs should not rely on our continued magnanimity.”).</a:t>
            </a:r>
          </a:p>
          <a:p>
            <a:pPr>
              <a:buFont typeface="Wingdings" panose="05000000000000000000" pitchFamily="2" charset="2"/>
              <a:buChar char="q"/>
            </a:pPr>
            <a:r>
              <a:rPr lang="en-US" sz="4800" dirty="0">
                <a:latin typeface="Times" panose="02020603050405020304" pitchFamily="18" charset="0"/>
                <a:cs typeface="Times" panose="02020603050405020304" pitchFamily="18" charset="0"/>
              </a:rPr>
              <a:t>Catch 22.</a:t>
            </a:r>
            <a:endParaRPr lang="en-US" sz="4800" dirty="0">
              <a:effectLst/>
              <a:latin typeface="Times" panose="02020603050405020304" pitchFamily="18" charset="0"/>
              <a:cs typeface="Times" panose="02020603050405020304" pitchFamily="18" charset="0"/>
            </a:endParaRPr>
          </a:p>
          <a:p>
            <a:pPr marL="0" indent="0">
              <a:buNone/>
            </a:pPr>
            <a:endParaRPr lang="en-US" sz="900" u="sng" dirty="0">
              <a:solidFill>
                <a:srgbClr val="3D3D3D"/>
              </a:solidFill>
              <a:latin typeface="Source Sans Pro" panose="020B0503030403020204" pitchFamily="34" charset="0"/>
            </a:endParaRPr>
          </a:p>
        </p:txBody>
      </p:sp>
      <p:sp>
        <p:nvSpPr>
          <p:cNvPr id="4" name="Slide Number Placeholder 3">
            <a:extLst>
              <a:ext uri="{FF2B5EF4-FFF2-40B4-BE49-F238E27FC236}">
                <a16:creationId xmlns:a16="http://schemas.microsoft.com/office/drawing/2014/main" id="{6366EAE4-1461-B478-7809-7C751DB320F3}"/>
              </a:ext>
            </a:extLst>
          </p:cNvPr>
          <p:cNvSpPr>
            <a:spLocks noGrp="1"/>
          </p:cNvSpPr>
          <p:nvPr>
            <p:ph type="sldNum" sz="quarter" idx="12"/>
          </p:nvPr>
        </p:nvSpPr>
        <p:spPr/>
        <p:txBody>
          <a:bodyPr/>
          <a:lstStyle/>
          <a:p>
            <a:fld id="{03E8E312-405C-4648-BB7A-C628B99F0FDE}" type="slidenum">
              <a:rPr lang="en-US" smtClean="0"/>
              <a:t>17</a:t>
            </a:fld>
            <a:endParaRPr lang="en-US"/>
          </a:p>
        </p:txBody>
      </p:sp>
    </p:spTree>
    <p:extLst>
      <p:ext uri="{BB962C8B-B14F-4D97-AF65-F5344CB8AC3E}">
        <p14:creationId xmlns:p14="http://schemas.microsoft.com/office/powerpoint/2010/main" val="4257338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63932-B718-6221-EDD7-3F33A5FC4C5A}"/>
              </a:ext>
            </a:extLst>
          </p:cNvPr>
          <p:cNvSpPr>
            <a:spLocks noGrp="1"/>
          </p:cNvSpPr>
          <p:nvPr>
            <p:ph type="title"/>
          </p:nvPr>
        </p:nvSpPr>
        <p:spPr/>
        <p:txBody>
          <a:bodyPr/>
          <a:lstStyle/>
          <a:p>
            <a:r>
              <a:rPr lang="en-US" b="1" u="sng" dirty="0"/>
              <a:t>Snell</a:t>
            </a:r>
            <a:r>
              <a:rPr lang="en-US" b="1" dirty="0"/>
              <a:t> &amp; Co.: A New Hope</a:t>
            </a:r>
          </a:p>
        </p:txBody>
      </p:sp>
      <p:sp>
        <p:nvSpPr>
          <p:cNvPr id="4" name="Slide Number Placeholder 3">
            <a:extLst>
              <a:ext uri="{FF2B5EF4-FFF2-40B4-BE49-F238E27FC236}">
                <a16:creationId xmlns:a16="http://schemas.microsoft.com/office/drawing/2014/main" id="{45CCDEAE-F4D8-CF51-7707-D0FB5C22DEF7}"/>
              </a:ext>
            </a:extLst>
          </p:cNvPr>
          <p:cNvSpPr>
            <a:spLocks noGrp="1"/>
          </p:cNvSpPr>
          <p:nvPr>
            <p:ph type="sldNum" sz="quarter" idx="12"/>
          </p:nvPr>
        </p:nvSpPr>
        <p:spPr/>
        <p:txBody>
          <a:bodyPr/>
          <a:lstStyle/>
          <a:p>
            <a:fld id="{03E8E312-405C-4648-BB7A-C628B99F0FDE}" type="slidenum">
              <a:rPr lang="en-US" smtClean="0"/>
              <a:t>18</a:t>
            </a:fld>
            <a:endParaRPr lang="en-US"/>
          </a:p>
        </p:txBody>
      </p:sp>
      <p:pic>
        <p:nvPicPr>
          <p:cNvPr id="5" name="Picture 4" descr="A trampoline in a yard&#10;&#10;Description automatically generated">
            <a:extLst>
              <a:ext uri="{FF2B5EF4-FFF2-40B4-BE49-F238E27FC236}">
                <a16:creationId xmlns:a16="http://schemas.microsoft.com/office/drawing/2014/main" id="{44F9E7B3-0E70-C280-86CC-D8E5D2BA57B9}"/>
              </a:ext>
            </a:extLst>
          </p:cNvPr>
          <p:cNvPicPr>
            <a:picLocks noChangeAspect="1"/>
          </p:cNvPicPr>
          <p:nvPr/>
        </p:nvPicPr>
        <p:blipFill>
          <a:blip r:embed="rId3"/>
          <a:stretch>
            <a:fillRect/>
          </a:stretch>
        </p:blipFill>
        <p:spPr>
          <a:xfrm>
            <a:off x="169947" y="1484497"/>
            <a:ext cx="2268763" cy="2345354"/>
          </a:xfrm>
          <a:prstGeom prst="rect">
            <a:avLst/>
          </a:prstGeom>
        </p:spPr>
      </p:pic>
      <p:pic>
        <p:nvPicPr>
          <p:cNvPr id="4098" name="Picture 2" descr="Generated image">
            <a:extLst>
              <a:ext uri="{FF2B5EF4-FFF2-40B4-BE49-F238E27FC236}">
                <a16:creationId xmlns:a16="http://schemas.microsoft.com/office/drawing/2014/main" id="{D6362CF1-D84E-373A-AECA-A430E26766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738" y="1515979"/>
            <a:ext cx="3167313" cy="211154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enerated image">
            <a:extLst>
              <a:ext uri="{FF2B5EF4-FFF2-40B4-BE49-F238E27FC236}">
                <a16:creationId xmlns:a16="http://schemas.microsoft.com/office/drawing/2014/main" id="{D471C638-395A-75A0-507E-A6716387C2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079" y="1515979"/>
            <a:ext cx="3120091" cy="2080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539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ampoline in a yard&#10;&#10;Description automatically generated">
            <a:extLst>
              <a:ext uri="{FF2B5EF4-FFF2-40B4-BE49-F238E27FC236}">
                <a16:creationId xmlns:a16="http://schemas.microsoft.com/office/drawing/2014/main" id="{F717675D-4D9C-770F-9E28-F628D4C5ED1D}"/>
              </a:ext>
            </a:extLst>
          </p:cNvPr>
          <p:cNvPicPr>
            <a:picLocks noChangeAspect="1"/>
          </p:cNvPicPr>
          <p:nvPr/>
        </p:nvPicPr>
        <p:blipFill>
          <a:blip r:embed="rId3"/>
          <a:stretch>
            <a:fillRect/>
          </a:stretch>
        </p:blipFill>
        <p:spPr>
          <a:xfrm>
            <a:off x="490888" y="923925"/>
            <a:ext cx="3267777" cy="3378094"/>
          </a:xfrm>
          <a:prstGeom prst="rect">
            <a:avLst/>
          </a:prstGeom>
        </p:spPr>
      </p:pic>
      <p:sp>
        <p:nvSpPr>
          <p:cNvPr id="3" name="Title 1">
            <a:extLst>
              <a:ext uri="{FF2B5EF4-FFF2-40B4-BE49-F238E27FC236}">
                <a16:creationId xmlns:a16="http://schemas.microsoft.com/office/drawing/2014/main" id="{7603B9CE-2BC9-3840-C9B0-74819C89A2A0}"/>
              </a:ext>
            </a:extLst>
          </p:cNvPr>
          <p:cNvSpPr txBox="1">
            <a:spLocks/>
          </p:cNvSpPr>
          <p:nvPr/>
        </p:nvSpPr>
        <p:spPr>
          <a:xfrm>
            <a:off x="4871840" y="495300"/>
            <a:ext cx="43942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000" dirty="0">
              <a:latin typeface="Times" panose="02020603050405020304" pitchFamily="18" charset="0"/>
              <a:cs typeface="Times" panose="02020603050405020304" pitchFamily="18" charset="0"/>
            </a:endParaRPr>
          </a:p>
        </p:txBody>
      </p:sp>
      <p:sp>
        <p:nvSpPr>
          <p:cNvPr id="8" name="Title 7">
            <a:extLst>
              <a:ext uri="{FF2B5EF4-FFF2-40B4-BE49-F238E27FC236}">
                <a16:creationId xmlns:a16="http://schemas.microsoft.com/office/drawing/2014/main" id="{2BC8C467-1A49-3163-AC23-889DCEA7495A}"/>
              </a:ext>
            </a:extLst>
          </p:cNvPr>
          <p:cNvSpPr>
            <a:spLocks noGrp="1"/>
          </p:cNvSpPr>
          <p:nvPr>
            <p:ph type="title"/>
          </p:nvPr>
        </p:nvSpPr>
        <p:spPr/>
        <p:txBody>
          <a:bodyPr>
            <a:noAutofit/>
          </a:bodyPr>
          <a:lstStyle/>
          <a:p>
            <a:r>
              <a:rPr lang="en-US" sz="2500" u="sng" dirty="0">
                <a:latin typeface="Times" panose="02020603050405020304" pitchFamily="18" charset="0"/>
                <a:cs typeface="Times" panose="02020603050405020304" pitchFamily="18" charset="0"/>
              </a:rPr>
              <a:t>Snell v. United Specialty Insurance Company, </a:t>
            </a:r>
            <a:r>
              <a:rPr lang="en-US" sz="2500" dirty="0">
                <a:solidFill>
                  <a:srgbClr val="1F1F1F"/>
                </a:solidFill>
                <a:effectLst/>
                <a:latin typeface="Times New Roman" panose="02020603050405020304" pitchFamily="18" charset="0"/>
                <a:ea typeface="Times New Roman" panose="02020603050405020304" pitchFamily="18" charset="0"/>
              </a:rPr>
              <a:t>104 F.4th 1208, 1221</a:t>
            </a:r>
            <a:r>
              <a:rPr lang="en-US" sz="2500" dirty="0">
                <a:latin typeface="Times" panose="02020603050405020304" pitchFamily="18" charset="0"/>
                <a:cs typeface="Times" panose="02020603050405020304" pitchFamily="18" charset="0"/>
              </a:rPr>
              <a:t> (11th Cir. 2024) (Newsom, J. concurring)</a:t>
            </a:r>
            <a:br>
              <a:rPr lang="en-US" sz="3000" dirty="0">
                <a:latin typeface="Times" panose="02020603050405020304" pitchFamily="18" charset="0"/>
                <a:cs typeface="Times" panose="02020603050405020304" pitchFamily="18" charset="0"/>
              </a:rPr>
            </a:br>
            <a:endParaRPr lang="en-US" sz="3000" dirty="0"/>
          </a:p>
        </p:txBody>
      </p:sp>
      <p:sp>
        <p:nvSpPr>
          <p:cNvPr id="2" name="Content Placeholder 2">
            <a:extLst>
              <a:ext uri="{FF2B5EF4-FFF2-40B4-BE49-F238E27FC236}">
                <a16:creationId xmlns:a16="http://schemas.microsoft.com/office/drawing/2014/main" id="{84034414-E35D-E516-E052-9EAC8A332629}"/>
              </a:ext>
            </a:extLst>
          </p:cNvPr>
          <p:cNvSpPr>
            <a:spLocks noGrp="1"/>
          </p:cNvSpPr>
          <p:nvPr>
            <p:ph idx="1"/>
          </p:nvPr>
        </p:nvSpPr>
        <p:spPr>
          <a:xfrm>
            <a:off x="3864543" y="923925"/>
            <a:ext cx="5077326" cy="2781801"/>
          </a:xfrm>
        </p:spPr>
        <p:txBody>
          <a:bodyPr vert="horz" lIns="68580" tIns="34290" rIns="68580" bIns="34290" rtlCol="0" anchor="t">
            <a:noAutofit/>
          </a:bodyPr>
          <a:lstStyle/>
          <a:p>
            <a:pPr>
              <a:buClr>
                <a:schemeClr val="tx1"/>
              </a:buClr>
              <a:buFont typeface="Wingdings" charset="2"/>
              <a:buChar char="q"/>
            </a:pPr>
            <a:r>
              <a:rPr lang="en-US" sz="2700" dirty="0">
                <a:latin typeface="Times New Roman"/>
                <a:cs typeface="Times New Roman"/>
              </a:rPr>
              <a:t>LLMs train on ordinary-language inputs</a:t>
            </a:r>
          </a:p>
          <a:p>
            <a:pPr>
              <a:buClr>
                <a:schemeClr val="tx1"/>
              </a:buClr>
              <a:buFont typeface="Wingdings" charset="2"/>
              <a:buChar char="q"/>
            </a:pPr>
            <a:r>
              <a:rPr lang="en-US" sz="2700" dirty="0">
                <a:latin typeface="Times New Roman"/>
                <a:cs typeface="Times New Roman"/>
              </a:rPr>
              <a:t>LLMs can “understand” context</a:t>
            </a:r>
          </a:p>
          <a:p>
            <a:pPr>
              <a:buClr>
                <a:schemeClr val="tx1"/>
              </a:buClr>
              <a:buFont typeface="Wingdings" charset="2"/>
              <a:buChar char="q"/>
            </a:pPr>
            <a:r>
              <a:rPr lang="en-US" sz="2700" dirty="0">
                <a:latin typeface="Times New Roman"/>
                <a:cs typeface="Times New Roman"/>
              </a:rPr>
              <a:t>LLMs are accessible</a:t>
            </a:r>
          </a:p>
          <a:p>
            <a:pPr>
              <a:buClr>
                <a:schemeClr val="tx1"/>
              </a:buClr>
              <a:buFont typeface="Wingdings" charset="2"/>
              <a:buChar char="q"/>
            </a:pPr>
            <a:r>
              <a:rPr lang="en-US" sz="2700" dirty="0">
                <a:latin typeface="Times New Roman"/>
                <a:cs typeface="Times New Roman"/>
              </a:rPr>
              <a:t>LLM research is relatively transparent</a:t>
            </a:r>
          </a:p>
          <a:p>
            <a:pPr>
              <a:buClr>
                <a:schemeClr val="tx1"/>
              </a:buClr>
              <a:buFont typeface="Wingdings" charset="2"/>
              <a:buChar char="q"/>
            </a:pPr>
            <a:r>
              <a:rPr lang="en-US" sz="2700" dirty="0">
                <a:latin typeface="Times New Roman"/>
                <a:cs typeface="Times New Roman"/>
              </a:rPr>
              <a:t>LLMs hold advantages over other empirical interpretive methods</a:t>
            </a:r>
          </a:p>
        </p:txBody>
      </p:sp>
      <p:sp>
        <p:nvSpPr>
          <p:cNvPr id="4" name="Content Placeholder 2">
            <a:extLst>
              <a:ext uri="{FF2B5EF4-FFF2-40B4-BE49-F238E27FC236}">
                <a16:creationId xmlns:a16="http://schemas.microsoft.com/office/drawing/2014/main" id="{E49E1B3D-1807-BC0B-7981-5FAE2BE1FB33}"/>
              </a:ext>
            </a:extLst>
          </p:cNvPr>
          <p:cNvSpPr txBox="1">
            <a:spLocks/>
          </p:cNvSpPr>
          <p:nvPr/>
        </p:nvSpPr>
        <p:spPr>
          <a:xfrm>
            <a:off x="3811604" y="1015296"/>
            <a:ext cx="5183204" cy="3917582"/>
          </a:xfrm>
          <a:prstGeom prst="rect">
            <a:avLst/>
          </a:prstGeom>
        </p:spPr>
        <p:txBody>
          <a:bodyPr vert="horz" lIns="68580" tIns="34290" rIns="68580" bIns="34290" rtlCol="0" anchor="t">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q"/>
            </a:pPr>
            <a:r>
              <a:rPr lang="en-US" sz="2600" dirty="0">
                <a:latin typeface="Times New Roman"/>
                <a:cs typeface="Times New Roman"/>
              </a:rPr>
              <a:t>LLMs can “hallucinate” </a:t>
            </a:r>
            <a:endParaRPr lang="en-US" sz="2600" dirty="0"/>
          </a:p>
          <a:p>
            <a:pPr>
              <a:buFont typeface="Wingdings" charset="2"/>
              <a:buChar char="q"/>
            </a:pPr>
            <a:r>
              <a:rPr lang="en-US" sz="2600" dirty="0">
                <a:latin typeface="Times New Roman"/>
                <a:cs typeface="Times New Roman"/>
              </a:rPr>
              <a:t>LLMs don't capture offline speech, and thus might not fully account for underrepresented populations’ usages</a:t>
            </a:r>
          </a:p>
          <a:p>
            <a:pPr>
              <a:buFont typeface="Wingdings" charset="2"/>
              <a:buChar char="q"/>
            </a:pPr>
            <a:r>
              <a:rPr lang="en-US" sz="2600" dirty="0">
                <a:latin typeface="Times New Roman"/>
                <a:cs typeface="Times New Roman"/>
              </a:rPr>
              <a:t>Lawyers, judges, and would-be litigants might try to manipulate LLMs</a:t>
            </a:r>
          </a:p>
          <a:p>
            <a:pPr>
              <a:buFont typeface="Wingdings" charset="2"/>
              <a:buChar char="q"/>
            </a:pPr>
            <a:r>
              <a:rPr lang="en-US" sz="2600" dirty="0">
                <a:latin typeface="Times New Roman"/>
                <a:cs typeface="Times New Roman"/>
              </a:rPr>
              <a:t>Reliance on LLMs will lead us into dystopia</a:t>
            </a:r>
            <a:endParaRPr lang="en-US" sz="2600" dirty="0"/>
          </a:p>
        </p:txBody>
      </p:sp>
      <p:sp>
        <p:nvSpPr>
          <p:cNvPr id="7" name="Content Placeholder 2">
            <a:extLst>
              <a:ext uri="{FF2B5EF4-FFF2-40B4-BE49-F238E27FC236}">
                <a16:creationId xmlns:a16="http://schemas.microsoft.com/office/drawing/2014/main" id="{5F9C3C77-F993-11A8-CCF0-BC17EE38A068}"/>
              </a:ext>
            </a:extLst>
          </p:cNvPr>
          <p:cNvSpPr txBox="1">
            <a:spLocks/>
          </p:cNvSpPr>
          <p:nvPr/>
        </p:nvSpPr>
        <p:spPr>
          <a:xfrm>
            <a:off x="3805188" y="923925"/>
            <a:ext cx="5077326" cy="36716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1800" dirty="0">
                <a:solidFill>
                  <a:srgbClr val="000000"/>
                </a:solidFill>
                <a:latin typeface="Times New Roman" panose="02020603050405020304" pitchFamily="18" charset="0"/>
                <a:ea typeface="Times New Roman" panose="02020603050405020304" pitchFamily="18" charset="0"/>
              </a:rPr>
              <a:t>The models train on a mind-bogglingly enormous amount of raw data taken from the internet [between 400 and 500 billion words] . . . from the highest-minded to the lowest, from Hemmingway novels and Ph.D. dissertations to gossip rags and comment threads.</a:t>
            </a:r>
          </a:p>
          <a:p>
            <a:pPr>
              <a:buFont typeface="Wingdings" panose="05000000000000000000" pitchFamily="2" charset="2"/>
              <a:buChar char="q"/>
            </a:pPr>
            <a:r>
              <a:rPr lang="en-US" sz="18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model learns what words are most likely to appear where, and which ones are most likely to precede or follow others—and by doing so, it can make probabilistic, predictive judgments about ordinary meaning and usage.</a:t>
            </a:r>
            <a:endParaRPr lang="en-US" sz="1800" kern="100" dirty="0">
              <a:latin typeface="Aptos" panose="020B000402020202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1800" dirty="0">
                <a:solidFill>
                  <a:srgbClr val="000000"/>
                </a:solidFill>
                <a:latin typeface="Times New Roman" panose="02020603050405020304" pitchFamily="18" charset="0"/>
                <a:ea typeface="Times New Roman" panose="02020603050405020304" pitchFamily="18" charset="0"/>
              </a:rPr>
              <a:t>[This] enables LLMs to absorb and assess the use of terminology in context and empowers them to detect language patterns at a granular level. </a:t>
            </a:r>
          </a:p>
        </p:txBody>
      </p:sp>
      <p:sp>
        <p:nvSpPr>
          <p:cNvPr id="10" name="Content Placeholder 3">
            <a:extLst>
              <a:ext uri="{FF2B5EF4-FFF2-40B4-BE49-F238E27FC236}">
                <a16:creationId xmlns:a16="http://schemas.microsoft.com/office/drawing/2014/main" id="{219D5BCE-38FA-B23F-457C-9CB5BF2E9AB1}"/>
              </a:ext>
            </a:extLst>
          </p:cNvPr>
          <p:cNvSpPr txBox="1">
            <a:spLocks/>
          </p:cNvSpPr>
          <p:nvPr/>
        </p:nvSpPr>
        <p:spPr>
          <a:xfrm>
            <a:off x="3747435" y="841481"/>
            <a:ext cx="5247373" cy="36716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3100" dirty="0">
                <a:latin typeface="Times" panose="02020603050405020304" pitchFamily="18" charset="0"/>
                <a:cs typeface="Times" panose="02020603050405020304" pitchFamily="18" charset="0"/>
              </a:rPr>
              <a:t>What are the right questions to ask to LLMs?</a:t>
            </a:r>
          </a:p>
          <a:p>
            <a:pPr>
              <a:buFont typeface="Wingdings" panose="05000000000000000000" pitchFamily="2" charset="2"/>
              <a:buChar char="q"/>
            </a:pPr>
            <a:r>
              <a:rPr lang="en-US" sz="3100" dirty="0">
                <a:latin typeface="Times" panose="02020603050405020304" pitchFamily="18" charset="0"/>
                <a:cs typeface="Times" panose="02020603050405020304" pitchFamily="18" charset="0"/>
              </a:rPr>
              <a:t>What is the best way to query LLMs?</a:t>
            </a:r>
          </a:p>
          <a:p>
            <a:pPr>
              <a:buFont typeface="Wingdings" panose="05000000000000000000" pitchFamily="2" charset="2"/>
              <a:buChar char="q"/>
            </a:pPr>
            <a:r>
              <a:rPr lang="en-US" sz="3100" dirty="0">
                <a:latin typeface="Times" panose="02020603050405020304" pitchFamily="18" charset="0"/>
                <a:cs typeface="Times" panose="02020603050405020304" pitchFamily="18" charset="0"/>
              </a:rPr>
              <a:t>What output are we seeking?</a:t>
            </a:r>
          </a:p>
          <a:p>
            <a:pPr>
              <a:buFont typeface="Wingdings" panose="05000000000000000000" pitchFamily="2" charset="2"/>
              <a:buChar char="q"/>
            </a:pPr>
            <a:r>
              <a:rPr lang="en-US" sz="3100" dirty="0">
                <a:latin typeface="Times" panose="02020603050405020304" pitchFamily="18" charset="0"/>
                <a:cs typeface="Times" panose="02020603050405020304" pitchFamily="18" charset="0"/>
              </a:rPr>
              <a:t>What are other potential limitations?</a:t>
            </a:r>
          </a:p>
          <a:p>
            <a:pPr>
              <a:buFont typeface="Wingdings" panose="05000000000000000000" pitchFamily="2" charset="2"/>
              <a:buChar char="q"/>
            </a:pPr>
            <a:endParaRPr lang="en-US" sz="31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5391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xEl>
                                              <p:pRg st="0" end="0"/>
                                            </p:txEl>
                                          </p:spTgt>
                                        </p:tgtEl>
                                      </p:cBhvr>
                                    </p:animEffect>
                                    <p:set>
                                      <p:cBhvr>
                                        <p:cTn id="15" dur="1" fill="hold">
                                          <p:stCondLst>
                                            <p:cond delay="499"/>
                                          </p:stCondLst>
                                        </p:cTn>
                                        <p:tgtEl>
                                          <p:spTgt spid="7">
                                            <p:txEl>
                                              <p:pRg st="0" end="0"/>
                                            </p:txEl>
                                          </p:spTgt>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7">
                                            <p:txEl>
                                              <p:pRg st="1" end="1"/>
                                            </p:txEl>
                                          </p:spTgt>
                                        </p:tgtEl>
                                      </p:cBhvr>
                                    </p:animEffect>
                                    <p:set>
                                      <p:cBhvr>
                                        <p:cTn id="18" dur="1" fill="hold">
                                          <p:stCondLst>
                                            <p:cond delay="499"/>
                                          </p:stCondLst>
                                        </p:cTn>
                                        <p:tgtEl>
                                          <p:spTgt spid="7">
                                            <p:txEl>
                                              <p:pRg st="1" end="1"/>
                                            </p:txEl>
                                          </p:spTgt>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7">
                                            <p:txEl>
                                              <p:pRg st="2" end="2"/>
                                            </p:txEl>
                                          </p:spTgt>
                                        </p:tgtEl>
                                      </p:cBhvr>
                                    </p:animEffect>
                                    <p:set>
                                      <p:cBhvr>
                                        <p:cTn id="21"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
                                            <p:txEl>
                                              <p:pRg st="0" end="0"/>
                                            </p:txEl>
                                          </p:spTgt>
                                        </p:tgtEl>
                                      </p:cBhvr>
                                    </p:animEffect>
                                    <p:set>
                                      <p:cBhvr>
                                        <p:cTn id="38" dur="1" fill="hold">
                                          <p:stCondLst>
                                            <p:cond delay="499"/>
                                          </p:stCondLst>
                                        </p:cTn>
                                        <p:tgtEl>
                                          <p:spTgt spid="2">
                                            <p:txEl>
                                              <p:pRg st="0" end="0"/>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
                                            <p:txEl>
                                              <p:pRg st="1" end="1"/>
                                            </p:txEl>
                                          </p:spTgt>
                                        </p:tgtEl>
                                      </p:cBhvr>
                                    </p:animEffect>
                                    <p:set>
                                      <p:cBhvr>
                                        <p:cTn id="41" dur="1" fill="hold">
                                          <p:stCondLst>
                                            <p:cond delay="499"/>
                                          </p:stCondLst>
                                        </p:cTn>
                                        <p:tgtEl>
                                          <p:spTgt spid="2">
                                            <p:txEl>
                                              <p:pRg st="1" end="1"/>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
                                            <p:txEl>
                                              <p:pRg st="2" end="2"/>
                                            </p:txEl>
                                          </p:spTgt>
                                        </p:tgtEl>
                                      </p:cBhvr>
                                    </p:animEffect>
                                    <p:set>
                                      <p:cBhvr>
                                        <p:cTn id="44" dur="1" fill="hold">
                                          <p:stCondLst>
                                            <p:cond delay="499"/>
                                          </p:stCondLst>
                                        </p:cTn>
                                        <p:tgtEl>
                                          <p:spTgt spid="2">
                                            <p:txEl>
                                              <p:pRg st="2" end="2"/>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
                                            <p:txEl>
                                              <p:pRg st="3" end="3"/>
                                            </p:txEl>
                                          </p:spTgt>
                                        </p:tgtEl>
                                      </p:cBhvr>
                                    </p:animEffect>
                                    <p:set>
                                      <p:cBhvr>
                                        <p:cTn id="47" dur="1" fill="hold">
                                          <p:stCondLst>
                                            <p:cond delay="499"/>
                                          </p:stCondLst>
                                        </p:cTn>
                                        <p:tgtEl>
                                          <p:spTgt spid="2">
                                            <p:txEl>
                                              <p:pRg st="3" end="3"/>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
                                            <p:txEl>
                                              <p:pRg st="4" end="4"/>
                                            </p:txEl>
                                          </p:spTgt>
                                        </p:tgtEl>
                                      </p:cBhvr>
                                    </p:animEffect>
                                    <p:set>
                                      <p:cBhvr>
                                        <p:cTn id="50" dur="1" fill="hold">
                                          <p:stCondLst>
                                            <p:cond delay="499"/>
                                          </p:stCondLst>
                                        </p:cTn>
                                        <p:tgtEl>
                                          <p:spTgt spid="2">
                                            <p:txEl>
                                              <p:pRg st="4" end="4"/>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
                                            <p:txEl>
                                              <p:pRg st="2" end="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4">
                                            <p:txEl>
                                              <p:pRg st="0" end="0"/>
                                            </p:txEl>
                                          </p:spTgt>
                                        </p:tgtEl>
                                      </p:cBhvr>
                                    </p:animEffect>
                                    <p:set>
                                      <p:cBhvr>
                                        <p:cTn id="65" dur="1" fill="hold">
                                          <p:stCondLst>
                                            <p:cond delay="499"/>
                                          </p:stCondLst>
                                        </p:cTn>
                                        <p:tgtEl>
                                          <p:spTgt spid="4">
                                            <p:txEl>
                                              <p:pRg st="0" end="0"/>
                                            </p:txEl>
                                          </p:spTgt>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4">
                                            <p:txEl>
                                              <p:pRg st="1" end="1"/>
                                            </p:txEl>
                                          </p:spTgt>
                                        </p:tgtEl>
                                      </p:cBhvr>
                                    </p:animEffect>
                                    <p:set>
                                      <p:cBhvr>
                                        <p:cTn id="68" dur="1" fill="hold">
                                          <p:stCondLst>
                                            <p:cond delay="499"/>
                                          </p:stCondLst>
                                        </p:cTn>
                                        <p:tgtEl>
                                          <p:spTgt spid="4">
                                            <p:txEl>
                                              <p:pRg st="1" end="1"/>
                                            </p:txEl>
                                          </p:spTgt>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4">
                                            <p:txEl>
                                              <p:pRg st="2" end="2"/>
                                            </p:txEl>
                                          </p:spTgt>
                                        </p:tgtEl>
                                      </p:cBhvr>
                                    </p:animEffect>
                                    <p:set>
                                      <p:cBhvr>
                                        <p:cTn id="71" dur="1" fill="hold">
                                          <p:stCondLst>
                                            <p:cond delay="499"/>
                                          </p:stCondLst>
                                        </p:cTn>
                                        <p:tgtEl>
                                          <p:spTgt spid="4">
                                            <p:txEl>
                                              <p:pRg st="2" end="2"/>
                                            </p:txEl>
                                          </p:spTgt>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4">
                                            <p:txEl>
                                              <p:pRg st="3" end="3"/>
                                            </p:txEl>
                                          </p:spTgt>
                                        </p:tgtEl>
                                      </p:cBhvr>
                                    </p:animEffect>
                                    <p:set>
                                      <p:cBhvr>
                                        <p:cTn id="74" dur="1" fill="hold">
                                          <p:stCondLst>
                                            <p:cond delay="499"/>
                                          </p:stCondLst>
                                        </p:cTn>
                                        <p:tgtEl>
                                          <p:spTgt spid="4">
                                            <p:txEl>
                                              <p:pRg st="3" end="3"/>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0">
                                            <p:txEl>
                                              <p:pRg st="0" end="0"/>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
                                            <p:txEl>
                                              <p:pRg st="1" end="1"/>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
                                            <p:txEl>
                                              <p:pRg st="2" end="2"/>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500"/>
                                        <p:tgtEl>
                                          <p:spTgt spid="10">
                                            <p:txEl>
                                              <p:pRg st="0" end="0"/>
                                            </p:txEl>
                                          </p:spTgt>
                                        </p:tgtEl>
                                      </p:cBhvr>
                                    </p:animEffect>
                                    <p:set>
                                      <p:cBhvr>
                                        <p:cTn id="89" dur="1" fill="hold">
                                          <p:stCondLst>
                                            <p:cond delay="499"/>
                                          </p:stCondLst>
                                        </p:cTn>
                                        <p:tgtEl>
                                          <p:spTgt spid="10">
                                            <p:txEl>
                                              <p:pRg st="0" end="0"/>
                                            </p:txEl>
                                          </p:spTgt>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10">
                                            <p:txEl>
                                              <p:pRg st="1" end="1"/>
                                            </p:txEl>
                                          </p:spTgt>
                                        </p:tgtEl>
                                      </p:cBhvr>
                                    </p:animEffect>
                                    <p:set>
                                      <p:cBhvr>
                                        <p:cTn id="92" dur="1" fill="hold">
                                          <p:stCondLst>
                                            <p:cond delay="499"/>
                                          </p:stCondLst>
                                        </p:cTn>
                                        <p:tgtEl>
                                          <p:spTgt spid="10">
                                            <p:txEl>
                                              <p:pRg st="1" end="1"/>
                                            </p:txEl>
                                          </p:spTgt>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10">
                                            <p:txEl>
                                              <p:pRg st="2" end="2"/>
                                            </p:txEl>
                                          </p:spTgt>
                                        </p:tgtEl>
                                      </p:cBhvr>
                                    </p:animEffect>
                                    <p:set>
                                      <p:cBhvr>
                                        <p:cTn id="95" dur="1" fill="hold">
                                          <p:stCondLst>
                                            <p:cond delay="499"/>
                                          </p:stCondLst>
                                        </p:cTn>
                                        <p:tgtEl>
                                          <p:spTgt spid="10">
                                            <p:txEl>
                                              <p:pRg st="2" end="2"/>
                                            </p:txEl>
                                          </p:spTgt>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10">
                                            <p:txEl>
                                              <p:pRg st="3" end="3"/>
                                            </p:txEl>
                                          </p:spTgt>
                                        </p:tgtEl>
                                      </p:cBhvr>
                                    </p:animEffect>
                                    <p:set>
                                      <p:cBhvr>
                                        <p:cTn id="98" dur="1" fill="hold">
                                          <p:stCondLst>
                                            <p:cond delay="499"/>
                                          </p:stCondLst>
                                        </p:cTn>
                                        <p:tgtEl>
                                          <p:spTgt spid="10">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1FA4-C9F8-7F42-ED02-CA8322F35BCE}"/>
              </a:ext>
            </a:extLst>
          </p:cNvPr>
          <p:cNvSpPr>
            <a:spLocks noGrp="1"/>
          </p:cNvSpPr>
          <p:nvPr>
            <p:ph type="title"/>
          </p:nvPr>
        </p:nvSpPr>
        <p:spPr/>
        <p:txBody>
          <a:bodyPr/>
          <a:lstStyle/>
          <a:p>
            <a:r>
              <a:rPr lang="en-US" b="1" dirty="0"/>
              <a:t>The Project</a:t>
            </a:r>
          </a:p>
        </p:txBody>
      </p:sp>
      <p:sp>
        <p:nvSpPr>
          <p:cNvPr id="4" name="Slide Number Placeholder 3">
            <a:extLst>
              <a:ext uri="{FF2B5EF4-FFF2-40B4-BE49-F238E27FC236}">
                <a16:creationId xmlns:a16="http://schemas.microsoft.com/office/drawing/2014/main" id="{D3A8CD7C-07B1-1AA6-639E-56874E0B374E}"/>
              </a:ext>
            </a:extLst>
          </p:cNvPr>
          <p:cNvSpPr>
            <a:spLocks noGrp="1"/>
          </p:cNvSpPr>
          <p:nvPr>
            <p:ph type="sldNum" sz="quarter" idx="12"/>
          </p:nvPr>
        </p:nvSpPr>
        <p:spPr/>
        <p:txBody>
          <a:bodyPr/>
          <a:lstStyle/>
          <a:p>
            <a:fld id="{03E8E312-405C-4648-BB7A-C628B99F0FDE}" type="slidenum">
              <a:rPr lang="en-US" smtClean="0"/>
              <a:t>2</a:t>
            </a:fld>
            <a:endParaRPr lang="en-US"/>
          </a:p>
        </p:txBody>
      </p:sp>
      <p:pic>
        <p:nvPicPr>
          <p:cNvPr id="6" name="Picture 5">
            <a:extLst>
              <a:ext uri="{FF2B5EF4-FFF2-40B4-BE49-F238E27FC236}">
                <a16:creationId xmlns:a16="http://schemas.microsoft.com/office/drawing/2014/main" id="{60EE57B0-765E-84CF-A36A-B225B5F23F0B}"/>
              </a:ext>
            </a:extLst>
          </p:cNvPr>
          <p:cNvPicPr>
            <a:picLocks noChangeAspect="1"/>
          </p:cNvPicPr>
          <p:nvPr/>
        </p:nvPicPr>
        <p:blipFill>
          <a:blip r:embed="rId3"/>
          <a:stretch>
            <a:fillRect/>
          </a:stretch>
        </p:blipFill>
        <p:spPr>
          <a:xfrm>
            <a:off x="-71516" y="1063228"/>
            <a:ext cx="9287031" cy="1880784"/>
          </a:xfrm>
          <a:prstGeom prst="rect">
            <a:avLst/>
          </a:prstGeom>
        </p:spPr>
      </p:pic>
      <p:sp>
        <p:nvSpPr>
          <p:cNvPr id="10" name="TextBox 9">
            <a:extLst>
              <a:ext uri="{FF2B5EF4-FFF2-40B4-BE49-F238E27FC236}">
                <a16:creationId xmlns:a16="http://schemas.microsoft.com/office/drawing/2014/main" id="{5A3B1037-45C9-9521-3372-4D48D042EF94}"/>
              </a:ext>
            </a:extLst>
          </p:cNvPr>
          <p:cNvSpPr txBox="1"/>
          <p:nvPr/>
        </p:nvSpPr>
        <p:spPr>
          <a:xfrm>
            <a:off x="457200" y="3058231"/>
            <a:ext cx="3991232" cy="1631216"/>
          </a:xfrm>
          <a:prstGeom prst="rect">
            <a:avLst/>
          </a:prstGeom>
          <a:noFill/>
        </p:spPr>
        <p:txBody>
          <a:bodyPr wrap="square">
            <a:spAutoFit/>
          </a:bodyPr>
          <a:lstStyle/>
          <a:p>
            <a:pPr>
              <a:buFont typeface="Wingdings" panose="05000000000000000000" pitchFamily="2" charset="2"/>
              <a:buChar char="q"/>
            </a:pPr>
            <a:r>
              <a:rPr lang="en-US" sz="2500" dirty="0">
                <a:latin typeface="Times New Roman" panose="02020603050405020304" pitchFamily="18" charset="0"/>
                <a:cs typeface="Times New Roman" panose="02020603050405020304" pitchFamily="18" charset="0"/>
              </a:rPr>
              <a:t> Not just sanctions decisions</a:t>
            </a:r>
          </a:p>
          <a:p>
            <a:pPr>
              <a:buFont typeface="Wingdings" panose="05000000000000000000" pitchFamily="2" charset="2"/>
              <a:buChar char="q"/>
            </a:pPr>
            <a:r>
              <a:rPr lang="en-US" sz="2500" dirty="0">
                <a:latin typeface="Times New Roman" panose="02020603050405020304" pitchFamily="18" charset="0"/>
                <a:cs typeface="Times New Roman" panose="02020603050405020304" pitchFamily="18" charset="0"/>
              </a:rPr>
              <a:t> Not just judicial decisions</a:t>
            </a:r>
          </a:p>
          <a:p>
            <a:endParaRPr lang="en-US" sz="25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3F32D33-63AD-BE31-A5F4-FA5F2BF00262}"/>
              </a:ext>
            </a:extLst>
          </p:cNvPr>
          <p:cNvSpPr txBox="1"/>
          <p:nvPr/>
        </p:nvSpPr>
        <p:spPr>
          <a:xfrm>
            <a:off x="4695568" y="3001121"/>
            <a:ext cx="4287794" cy="2492990"/>
          </a:xfrm>
          <a:prstGeom prst="rect">
            <a:avLst/>
          </a:prstGeom>
          <a:noFill/>
        </p:spPr>
        <p:txBody>
          <a:bodyPr wrap="square">
            <a:spAutoFit/>
          </a:bodyPr>
          <a:lstStyle/>
          <a:p>
            <a:pPr>
              <a:buFont typeface="Wingdings" panose="05000000000000000000" pitchFamily="2" charset="2"/>
              <a:buChar char="q"/>
            </a:pPr>
            <a:r>
              <a:rPr lang="en-US" sz="2500" dirty="0">
                <a:latin typeface="Times" panose="02020603050405020304" pitchFamily="18" charset="0"/>
                <a:cs typeface="Times" panose="02020603050405020304" pitchFamily="18" charset="0"/>
              </a:rPr>
              <a:t> Not focused on GAI litigation</a:t>
            </a:r>
          </a:p>
          <a:p>
            <a:pPr>
              <a:buFont typeface="Wingdings" panose="05000000000000000000" pitchFamily="2" charset="2"/>
              <a:buChar char="q"/>
            </a:pPr>
            <a:r>
              <a:rPr lang="en-US" sz="2500" dirty="0">
                <a:latin typeface="Times" panose="02020603050405020304" pitchFamily="18" charset="0"/>
                <a:cs typeface="Times" panose="02020603050405020304" pitchFamily="18" charset="0"/>
              </a:rPr>
              <a:t> Just U.S. decisions. </a:t>
            </a:r>
            <a:r>
              <a:rPr lang="en-US" sz="2500" u="sng" dirty="0">
                <a:latin typeface="Times" panose="02020603050405020304" pitchFamily="18" charset="0"/>
                <a:cs typeface="Times" panose="02020603050405020304" pitchFamily="18" charset="0"/>
              </a:rPr>
              <a:t>See</a:t>
            </a:r>
            <a:r>
              <a:rPr lang="en-US" sz="2500" dirty="0">
                <a:latin typeface="Times" panose="02020603050405020304" pitchFamily="18" charset="0"/>
                <a:cs typeface="Times" panose="02020603050405020304" pitchFamily="18" charset="0"/>
              </a:rPr>
              <a:t> https://www.damiencharlotin.com/hallucinations/</a:t>
            </a:r>
          </a:p>
          <a:p>
            <a:pPr>
              <a:buFont typeface="Wingdings" panose="05000000000000000000" pitchFamily="2" charset="2"/>
              <a:buChar char="q"/>
            </a:pP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89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4929F4-084C-1825-52F6-124D07357C84}"/>
              </a:ext>
            </a:extLst>
          </p:cNvPr>
          <p:cNvSpPr>
            <a:spLocks noGrp="1"/>
          </p:cNvSpPr>
          <p:nvPr>
            <p:ph type="title"/>
          </p:nvPr>
        </p:nvSpPr>
        <p:spPr>
          <a:xfrm>
            <a:off x="202019" y="556853"/>
            <a:ext cx="8229600" cy="857250"/>
          </a:xfrm>
        </p:spPr>
        <p:txBody>
          <a:bodyPr>
            <a:normAutofit fontScale="90000"/>
          </a:bodyPr>
          <a:lstStyle/>
          <a:p>
            <a:r>
              <a:rPr lang="en-US" u="sng" dirty="0">
                <a:latin typeface="Times" panose="02020603050405020304" pitchFamily="18" charset="0"/>
                <a:cs typeface="Times" panose="02020603050405020304" pitchFamily="18" charset="0"/>
              </a:rPr>
              <a:t>United States v. Deleon</a:t>
            </a:r>
            <a:r>
              <a:rPr lang="en-US" dirty="0">
                <a:latin typeface="Times" panose="02020603050405020304" pitchFamily="18" charset="0"/>
                <a:cs typeface="Times" panose="02020603050405020304" pitchFamily="18" charset="0"/>
              </a:rPr>
              <a:t>, </a:t>
            </a:r>
            <a:r>
              <a:rPr lang="en-US" b="0" i="0" dirty="0">
                <a:solidFill>
                  <a:srgbClr val="1F1F1F"/>
                </a:solidFill>
                <a:effectLst/>
                <a:latin typeface="Times" panose="02020603050405020304" pitchFamily="18" charset="0"/>
                <a:cs typeface="Times" panose="02020603050405020304" pitchFamily="18" charset="0"/>
              </a:rPr>
              <a:t>116 F.4th 1260</a:t>
            </a:r>
            <a:r>
              <a:rPr lang="en-US" dirty="0">
                <a:latin typeface="Times" panose="02020603050405020304" pitchFamily="18" charset="0"/>
                <a:cs typeface="Times" panose="02020603050405020304" pitchFamily="18" charset="0"/>
              </a:rPr>
              <a:t> (11th Cir. 2024): Judge Newsom (concurring) Strikes Again!</a:t>
            </a:r>
          </a:p>
        </p:txBody>
      </p:sp>
      <p:sp>
        <p:nvSpPr>
          <p:cNvPr id="2" name="Slide Number Placeholder 1">
            <a:extLst>
              <a:ext uri="{FF2B5EF4-FFF2-40B4-BE49-F238E27FC236}">
                <a16:creationId xmlns:a16="http://schemas.microsoft.com/office/drawing/2014/main" id="{6F0352AD-FCC7-C359-8F14-BC6735032F28}"/>
              </a:ext>
            </a:extLst>
          </p:cNvPr>
          <p:cNvSpPr>
            <a:spLocks noGrp="1"/>
          </p:cNvSpPr>
          <p:nvPr>
            <p:ph type="sldNum" sz="quarter" idx="12"/>
          </p:nvPr>
        </p:nvSpPr>
        <p:spPr/>
        <p:txBody>
          <a:bodyPr/>
          <a:lstStyle/>
          <a:p>
            <a:fld id="{03E8E312-405C-4648-BB7A-C628B99F0FDE}" type="slidenum">
              <a:rPr lang="en-US" smtClean="0"/>
              <a:t>20</a:t>
            </a:fld>
            <a:endParaRPr lang="en-US"/>
          </a:p>
        </p:txBody>
      </p:sp>
      <p:sp>
        <p:nvSpPr>
          <p:cNvPr id="5" name="Title 2">
            <a:extLst>
              <a:ext uri="{FF2B5EF4-FFF2-40B4-BE49-F238E27FC236}">
                <a16:creationId xmlns:a16="http://schemas.microsoft.com/office/drawing/2014/main" id="{D6FE6408-4328-41F1-DB6E-9A8CD115A19A}"/>
              </a:ext>
            </a:extLst>
          </p:cNvPr>
          <p:cNvSpPr txBox="1">
            <a:spLocks/>
          </p:cNvSpPr>
          <p:nvPr/>
        </p:nvSpPr>
        <p:spPr>
          <a:xfrm>
            <a:off x="127591" y="3098754"/>
            <a:ext cx="8229600" cy="8572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u="sng" dirty="0">
                <a:latin typeface="Times" panose="02020603050405020304" pitchFamily="18" charset="0"/>
                <a:cs typeface="Times" panose="02020603050405020304" pitchFamily="18" charset="0"/>
              </a:rPr>
              <a:t>Ross v. United States</a:t>
            </a:r>
            <a:r>
              <a:rPr lang="en-US" sz="4000" dirty="0">
                <a:latin typeface="Times" panose="02020603050405020304" pitchFamily="18" charset="0"/>
                <a:cs typeface="Times" panose="02020603050405020304" pitchFamily="18" charset="0"/>
              </a:rPr>
              <a:t>, </a:t>
            </a:r>
            <a:r>
              <a:rPr lang="en-US" sz="4000" dirty="0">
                <a:solidFill>
                  <a:srgbClr val="1F1F1F"/>
                </a:solidFill>
                <a:latin typeface="Times" panose="02020603050405020304" pitchFamily="18" charset="0"/>
                <a:cs typeface="Times" panose="02020603050405020304" pitchFamily="18" charset="0"/>
              </a:rPr>
              <a:t>__ A.3d __ , 2025 WL 561432 </a:t>
            </a:r>
            <a:r>
              <a:rPr lang="en-US" sz="4000" dirty="0">
                <a:latin typeface="Times" panose="02020603050405020304" pitchFamily="18" charset="0"/>
                <a:cs typeface="Times" panose="02020603050405020304" pitchFamily="18" charset="0"/>
              </a:rPr>
              <a:t>(D.C. Ct. App. 2025): Majority, concurring, and dissenting opinions all address GAI usage.</a:t>
            </a:r>
          </a:p>
        </p:txBody>
      </p:sp>
    </p:spTree>
    <p:extLst>
      <p:ext uri="{BB962C8B-B14F-4D97-AF65-F5344CB8AC3E}">
        <p14:creationId xmlns:p14="http://schemas.microsoft.com/office/powerpoint/2010/main" val="22072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1960C-A7E2-C48D-AF39-399EED371E1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EC62465-2AF0-F7C8-D6BE-CB487CF82E87}"/>
              </a:ext>
            </a:extLst>
          </p:cNvPr>
          <p:cNvSpPr/>
          <p:nvPr/>
        </p:nvSpPr>
        <p:spPr>
          <a:xfrm>
            <a:off x="0" y="-22070"/>
            <a:ext cx="9144000" cy="5143500"/>
          </a:xfrm>
          <a:prstGeom prst="rect">
            <a:avLst/>
          </a:prstGeom>
          <a:solidFill>
            <a:srgbClr val="107FB8"/>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MU_LLS_Vertical_RGB_CrimsonBlue-Sticker.png">
            <a:extLst>
              <a:ext uri="{FF2B5EF4-FFF2-40B4-BE49-F238E27FC236}">
                <a16:creationId xmlns:a16="http://schemas.microsoft.com/office/drawing/2014/main" id="{4F4F0DB9-E4A2-4894-4E72-962288B5A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948" y="229162"/>
            <a:ext cx="1840452" cy="1313407"/>
          </a:xfrm>
          <a:prstGeom prst="rect">
            <a:avLst/>
          </a:prstGeom>
        </p:spPr>
      </p:pic>
      <p:pic>
        <p:nvPicPr>
          <p:cNvPr id="3" name="Picture 2">
            <a:extLst>
              <a:ext uri="{FF2B5EF4-FFF2-40B4-BE49-F238E27FC236}">
                <a16:creationId xmlns:a16="http://schemas.microsoft.com/office/drawing/2014/main" id="{A23AC5FF-1196-1292-89C3-5D75A5CD928A}"/>
              </a:ext>
            </a:extLst>
          </p:cNvPr>
          <p:cNvPicPr>
            <a:picLocks noChangeAspect="1"/>
          </p:cNvPicPr>
          <p:nvPr/>
        </p:nvPicPr>
        <p:blipFill>
          <a:blip r:embed="rId4"/>
          <a:stretch>
            <a:fillRect/>
          </a:stretch>
        </p:blipFill>
        <p:spPr>
          <a:xfrm>
            <a:off x="421789" y="686504"/>
            <a:ext cx="2799371" cy="3983499"/>
          </a:xfrm>
          <a:prstGeom prst="rect">
            <a:avLst/>
          </a:prstGeom>
        </p:spPr>
      </p:pic>
      <p:sp>
        <p:nvSpPr>
          <p:cNvPr id="4" name="TextBox 3">
            <a:extLst>
              <a:ext uri="{FF2B5EF4-FFF2-40B4-BE49-F238E27FC236}">
                <a16:creationId xmlns:a16="http://schemas.microsoft.com/office/drawing/2014/main" id="{B9EA5740-58BE-28F0-0CCE-99393C4756E5}"/>
              </a:ext>
            </a:extLst>
          </p:cNvPr>
          <p:cNvSpPr txBox="1"/>
          <p:nvPr/>
        </p:nvSpPr>
        <p:spPr>
          <a:xfrm>
            <a:off x="3896580" y="2964877"/>
            <a:ext cx="4572000" cy="1631216"/>
          </a:xfrm>
          <a:prstGeom prst="rect">
            <a:avLst/>
          </a:prstGeom>
          <a:noFill/>
        </p:spPr>
        <p:txBody>
          <a:bodyPr wrap="square">
            <a:spAutoFit/>
          </a:bodyPr>
          <a:lstStyle/>
          <a:p>
            <a:r>
              <a:rPr lang="en-US" sz="5000" dirty="0">
                <a:solidFill>
                  <a:schemeClr val="bg1"/>
                </a:solidFill>
                <a:latin typeface="Times New Roman" panose="02020603050405020304" pitchFamily="18" charset="0"/>
                <a:cs typeface="Times New Roman" panose="02020603050405020304" pitchFamily="18" charset="0"/>
              </a:rPr>
              <a:t>Y</a:t>
            </a:r>
            <a:r>
              <a:rPr lang="en-US" sz="5000" b="0" i="0" u="none" strike="noStrike" dirty="0">
                <a:solidFill>
                  <a:schemeClr val="bg1"/>
                </a:solidFill>
                <a:effectLst/>
                <a:latin typeface="Times New Roman" panose="02020603050405020304" pitchFamily="18" charset="0"/>
                <a:cs typeface="Times New Roman" panose="02020603050405020304" pitchFamily="18" charset="0"/>
              </a:rPr>
              <a:t>an.Slavinskiy@lls.edu</a:t>
            </a:r>
            <a:endParaRPr lang="en-US" sz="50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D95494F-B504-900C-32E0-13AC94DD4148}"/>
              </a:ext>
            </a:extLst>
          </p:cNvPr>
          <p:cNvSpPr txBox="1"/>
          <p:nvPr/>
        </p:nvSpPr>
        <p:spPr>
          <a:xfrm>
            <a:off x="3896580" y="1577766"/>
            <a:ext cx="4572000" cy="861774"/>
          </a:xfrm>
          <a:prstGeom prst="rect">
            <a:avLst/>
          </a:prstGeom>
          <a:noFill/>
        </p:spPr>
        <p:txBody>
          <a:bodyPr wrap="square">
            <a:spAutoFit/>
          </a:bodyPr>
          <a:lstStyle/>
          <a:p>
            <a:r>
              <a:rPr lang="en-US" sz="5000" dirty="0">
                <a:solidFill>
                  <a:schemeClr val="bg1"/>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16788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0158-774F-81B5-B228-71045B58D434}"/>
              </a:ext>
            </a:extLst>
          </p:cNvPr>
          <p:cNvSpPr>
            <a:spLocks noGrp="1"/>
          </p:cNvSpPr>
          <p:nvPr>
            <p:ph type="title"/>
          </p:nvPr>
        </p:nvSpPr>
        <p:spPr/>
        <p:txBody>
          <a:bodyPr/>
          <a:lstStyle/>
          <a:p>
            <a:r>
              <a:rPr lang="en-US" b="1" dirty="0"/>
              <a:t>The (Evolving) Why</a:t>
            </a:r>
          </a:p>
        </p:txBody>
      </p:sp>
      <p:sp>
        <p:nvSpPr>
          <p:cNvPr id="3" name="Content Placeholder 2">
            <a:extLst>
              <a:ext uri="{FF2B5EF4-FFF2-40B4-BE49-F238E27FC236}">
                <a16:creationId xmlns:a16="http://schemas.microsoft.com/office/drawing/2014/main" id="{8FFA5F10-60E7-0CDF-847A-8AA0631DF33D}"/>
              </a:ext>
            </a:extLst>
          </p:cNvPr>
          <p:cNvSpPr>
            <a:spLocks noGrp="1"/>
          </p:cNvSpPr>
          <p:nvPr>
            <p:ph idx="1"/>
          </p:nvPr>
        </p:nvSpPr>
        <p:spPr>
          <a:xfrm>
            <a:off x="617839" y="1249755"/>
            <a:ext cx="8353168" cy="2976256"/>
          </a:xfrm>
        </p:spPr>
        <p:txBody>
          <a:bodyPr>
            <a:noAutofit/>
          </a:bodyPr>
          <a:lstStyle/>
          <a:p>
            <a:pPr>
              <a:buFont typeface="Wingdings" panose="05000000000000000000" pitchFamily="2" charset="2"/>
              <a:buChar char="q"/>
            </a:pPr>
            <a:r>
              <a:rPr lang="en-US" sz="4800" dirty="0">
                <a:latin typeface="Times New Roman" panose="02020603050405020304" pitchFamily="18" charset="0"/>
                <a:cs typeface="Times New Roman" panose="02020603050405020304" pitchFamily="18" charset="0"/>
              </a:rPr>
              <a:t>Looking Beyond </a:t>
            </a:r>
            <a:r>
              <a:rPr lang="en-US" sz="4800" u="sng" dirty="0">
                <a:latin typeface="Times New Roman" panose="02020603050405020304" pitchFamily="18" charset="0"/>
                <a:cs typeface="Times New Roman" panose="02020603050405020304" pitchFamily="18" charset="0"/>
              </a:rPr>
              <a:t>Mata v. Avianca</a:t>
            </a:r>
          </a:p>
          <a:p>
            <a:pPr>
              <a:buFont typeface="Wingdings" panose="05000000000000000000" pitchFamily="2" charset="2"/>
              <a:buChar char="q"/>
            </a:pPr>
            <a:r>
              <a:rPr lang="en-US" sz="4800" dirty="0">
                <a:latin typeface="Times New Roman" panose="02020603050405020304" pitchFamily="18" charset="0"/>
                <a:cs typeface="Times New Roman" panose="02020603050405020304" pitchFamily="18" charset="0"/>
              </a:rPr>
              <a:t>Snapshot of the Profession</a:t>
            </a:r>
          </a:p>
          <a:p>
            <a:pPr>
              <a:buFont typeface="Wingdings" panose="05000000000000000000" pitchFamily="2" charset="2"/>
              <a:buChar char="q"/>
            </a:pPr>
            <a:r>
              <a:rPr lang="en-US" sz="4800" dirty="0">
                <a:latin typeface="Times New Roman" panose="02020603050405020304" pitchFamily="18" charset="0"/>
                <a:cs typeface="Times New Roman" panose="02020603050405020304" pitchFamily="18" charset="0"/>
              </a:rPr>
              <a:t>Tools for Teaching</a:t>
            </a:r>
          </a:p>
        </p:txBody>
      </p:sp>
      <p:sp>
        <p:nvSpPr>
          <p:cNvPr id="4" name="Slide Number Placeholder 3">
            <a:extLst>
              <a:ext uri="{FF2B5EF4-FFF2-40B4-BE49-F238E27FC236}">
                <a16:creationId xmlns:a16="http://schemas.microsoft.com/office/drawing/2014/main" id="{69206DCC-6057-AC51-87D7-AFC285B72EB3}"/>
              </a:ext>
            </a:extLst>
          </p:cNvPr>
          <p:cNvSpPr>
            <a:spLocks noGrp="1"/>
          </p:cNvSpPr>
          <p:nvPr>
            <p:ph type="sldNum" sz="quarter" idx="12"/>
          </p:nvPr>
        </p:nvSpPr>
        <p:spPr/>
        <p:txBody>
          <a:bodyPr/>
          <a:lstStyle/>
          <a:p>
            <a:fld id="{03E8E312-405C-4648-BB7A-C628B99F0FDE}" type="slidenum">
              <a:rPr lang="en-US" smtClean="0"/>
              <a:t>3</a:t>
            </a:fld>
            <a:endParaRPr lang="en-US"/>
          </a:p>
        </p:txBody>
      </p:sp>
    </p:spTree>
    <p:extLst>
      <p:ext uri="{BB962C8B-B14F-4D97-AF65-F5344CB8AC3E}">
        <p14:creationId xmlns:p14="http://schemas.microsoft.com/office/powerpoint/2010/main" val="30801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1A9D0-3BBF-27A0-B5C5-AE2F130A06EE}"/>
              </a:ext>
            </a:extLst>
          </p:cNvPr>
          <p:cNvSpPr>
            <a:spLocks noGrp="1"/>
          </p:cNvSpPr>
          <p:nvPr>
            <p:ph type="title"/>
          </p:nvPr>
        </p:nvSpPr>
        <p:spPr/>
        <p:txBody>
          <a:bodyPr/>
          <a:lstStyle/>
          <a:p>
            <a:r>
              <a:rPr lang="en-US" b="1" dirty="0"/>
              <a:t>Exponential Growth</a:t>
            </a:r>
          </a:p>
        </p:txBody>
      </p:sp>
      <p:graphicFrame>
        <p:nvGraphicFramePr>
          <p:cNvPr id="7" name="Content Placeholder 6">
            <a:extLst>
              <a:ext uri="{FF2B5EF4-FFF2-40B4-BE49-F238E27FC236}">
                <a16:creationId xmlns:a16="http://schemas.microsoft.com/office/drawing/2014/main" id="{C4977D07-14E6-6120-37A9-D396D12C6573}"/>
              </a:ext>
            </a:extLst>
          </p:cNvPr>
          <p:cNvGraphicFramePr>
            <a:graphicFrameLocks noGrp="1"/>
          </p:cNvGraphicFramePr>
          <p:nvPr>
            <p:ph idx="1"/>
            <p:extLst>
              <p:ext uri="{D42A27DB-BD31-4B8C-83A1-F6EECF244321}">
                <p14:modId xmlns:p14="http://schemas.microsoft.com/office/powerpoint/2010/main" val="4156341494"/>
              </p:ext>
            </p:extLst>
          </p:nvPr>
        </p:nvGraphicFramePr>
        <p:xfrm>
          <a:off x="-589006" y="1195726"/>
          <a:ext cx="9980141" cy="343903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81E08427-B008-C2BF-11CA-525C4AEA259F}"/>
              </a:ext>
            </a:extLst>
          </p:cNvPr>
          <p:cNvSpPr>
            <a:spLocks noGrp="1"/>
          </p:cNvSpPr>
          <p:nvPr>
            <p:ph type="sldNum" sz="quarter" idx="12"/>
          </p:nvPr>
        </p:nvSpPr>
        <p:spPr/>
        <p:txBody>
          <a:bodyPr/>
          <a:lstStyle/>
          <a:p>
            <a:fld id="{03E8E312-405C-4648-BB7A-C628B99F0FDE}" type="slidenum">
              <a:rPr lang="en-US" smtClean="0"/>
              <a:t>4</a:t>
            </a:fld>
            <a:endParaRPr lang="en-US"/>
          </a:p>
        </p:txBody>
      </p:sp>
    </p:spTree>
    <p:extLst>
      <p:ext uri="{BB962C8B-B14F-4D97-AF65-F5344CB8AC3E}">
        <p14:creationId xmlns:p14="http://schemas.microsoft.com/office/powerpoint/2010/main" val="264673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EE654-68F6-C91B-FE9B-613336FDBE95}"/>
              </a:ext>
            </a:extLst>
          </p:cNvPr>
          <p:cNvSpPr>
            <a:spLocks noGrp="1"/>
          </p:cNvSpPr>
          <p:nvPr>
            <p:ph type="title"/>
          </p:nvPr>
        </p:nvSpPr>
        <p:spPr>
          <a:xfrm>
            <a:off x="457200" y="542863"/>
            <a:ext cx="8229600" cy="857250"/>
          </a:xfrm>
        </p:spPr>
        <p:txBody>
          <a:bodyPr>
            <a:normAutofit fontScale="90000"/>
          </a:bodyPr>
          <a:lstStyle/>
          <a:p>
            <a:r>
              <a:rPr lang="en-US" b="1" u="sng" dirty="0">
                <a:effectLst/>
                <a:latin typeface="Times" panose="02020603050405020304" pitchFamily="18" charset="0"/>
                <a:cs typeface="Times" panose="02020603050405020304" pitchFamily="18" charset="0"/>
              </a:rPr>
              <a:t>Willy v. Coastal Corp.</a:t>
            </a:r>
            <a:r>
              <a:rPr lang="en-US" b="1" dirty="0">
                <a:effectLst/>
                <a:latin typeface="Times" panose="02020603050405020304" pitchFamily="18" charset="0"/>
                <a:cs typeface="Times" panose="02020603050405020304" pitchFamily="18" charset="0"/>
              </a:rPr>
              <a:t>, 855 F.2d 1160, 1172 (5th Cir. 1988)</a:t>
            </a:r>
            <a:br>
              <a:rPr lang="en-US" b="1" dirty="0">
                <a:effectLst/>
                <a:latin typeface="Times" panose="02020603050405020304" pitchFamily="18" charset="0"/>
                <a:cs typeface="Times" panose="02020603050405020304" pitchFamily="18" charset="0"/>
              </a:rPr>
            </a:br>
            <a:endParaRPr lang="en-US" b="1" dirty="0">
              <a:latin typeface="Times" panose="02020603050405020304" pitchFamily="18" charset="0"/>
              <a:cs typeface="Times" panose="02020603050405020304" pitchFamily="18" charset="0"/>
            </a:endParaRPr>
          </a:p>
        </p:txBody>
      </p:sp>
      <p:sp>
        <p:nvSpPr>
          <p:cNvPr id="3" name="Content Placeholder 2">
            <a:extLst>
              <a:ext uri="{FF2B5EF4-FFF2-40B4-BE49-F238E27FC236}">
                <a16:creationId xmlns:a16="http://schemas.microsoft.com/office/drawing/2014/main" id="{D6002DA9-C3C6-5409-F167-2B383BAA42ED}"/>
              </a:ext>
            </a:extLst>
          </p:cNvPr>
          <p:cNvSpPr>
            <a:spLocks noGrp="1"/>
          </p:cNvSpPr>
          <p:nvPr>
            <p:ph idx="1"/>
          </p:nvPr>
        </p:nvSpPr>
        <p:spPr>
          <a:xfrm>
            <a:off x="457200" y="1400113"/>
            <a:ext cx="8587946" cy="3223391"/>
          </a:xfrm>
        </p:spPr>
        <p:txBody>
          <a:bodyPr>
            <a:normAutofit fontScale="25000" lnSpcReduction="20000"/>
          </a:bodyPr>
          <a:lstStyle/>
          <a:p>
            <a:pPr marL="0" indent="0">
              <a:buNone/>
            </a:pPr>
            <a:r>
              <a:rPr lang="en-US" sz="10400" dirty="0">
                <a:solidFill>
                  <a:srgbClr val="000000"/>
                </a:solidFill>
                <a:latin typeface="Times" panose="02020603050405020304" pitchFamily="18" charset="0"/>
                <a:cs typeface="Times" panose="02020603050405020304" pitchFamily="18" charset="0"/>
              </a:rPr>
              <a:t>“[T]</a:t>
            </a:r>
            <a:r>
              <a:rPr lang="en-US" sz="10400" dirty="0">
                <a:solidFill>
                  <a:srgbClr val="000000"/>
                </a:solidFill>
                <a:effectLst/>
                <a:latin typeface="Times" panose="02020603050405020304" pitchFamily="18" charset="0"/>
                <a:cs typeface="Times" panose="02020603050405020304" pitchFamily="18" charset="0"/>
              </a:rPr>
              <a:t>he district court clearly did not abuse its discretion in determining that </a:t>
            </a:r>
            <a:r>
              <a:rPr lang="en-US" sz="10400" dirty="0">
                <a:solidFill>
                  <a:srgbClr val="000000"/>
                </a:solidFill>
                <a:latin typeface="Times" panose="02020603050405020304" pitchFamily="18" charset="0"/>
                <a:cs typeface="Times" panose="02020603050405020304" pitchFamily="18" charset="0"/>
              </a:rPr>
              <a:t>[Plaintiff]</a:t>
            </a:r>
            <a:r>
              <a:rPr lang="en-US" sz="10400" dirty="0">
                <a:solidFill>
                  <a:srgbClr val="000000"/>
                </a:solidFill>
                <a:effectLst/>
                <a:latin typeface="Times" panose="02020603050405020304" pitchFamily="18" charset="0"/>
                <a:cs typeface="Times" panose="02020603050405020304" pitchFamily="18" charset="0"/>
              </a:rPr>
              <a:t> had violated Rule 11. Filing mountainous piles of unorganized documents and citing to nonexistent rules of law are precisely the sort of conduct that, under the objective test of Rule 11, could lead a district court to conclude that the attorney had not made reasonable inquiry into the law[.] As [Defendant] argued in its motion for sanctions below and on appeal now, [Plaintiff’s] briefs below contain other misleading citations of law.”</a:t>
            </a:r>
            <a:br>
              <a:rPr lang="en-US" dirty="0">
                <a:solidFill>
                  <a:srgbClr val="000000"/>
                </a:solidFill>
                <a:effectLst/>
                <a:latin typeface="Source Sans Pro" panose="020B0503030403020204" pitchFamily="34" charset="0"/>
              </a:rPr>
            </a:br>
            <a:br>
              <a:rPr lang="en-US" dirty="0">
                <a:solidFill>
                  <a:srgbClr val="000000"/>
                </a:solidFill>
                <a:effectLst/>
                <a:latin typeface="Source Sans Pro" panose="020B0503030403020204" pitchFamily="34" charset="0"/>
              </a:rPr>
            </a:br>
            <a:endParaRPr lang="en-US" dirty="0"/>
          </a:p>
        </p:txBody>
      </p:sp>
      <p:sp>
        <p:nvSpPr>
          <p:cNvPr id="4" name="Slide Number Placeholder 3">
            <a:extLst>
              <a:ext uri="{FF2B5EF4-FFF2-40B4-BE49-F238E27FC236}">
                <a16:creationId xmlns:a16="http://schemas.microsoft.com/office/drawing/2014/main" id="{AEB09386-14BB-B250-9DE6-1D4ADF5D9322}"/>
              </a:ext>
            </a:extLst>
          </p:cNvPr>
          <p:cNvSpPr>
            <a:spLocks noGrp="1"/>
          </p:cNvSpPr>
          <p:nvPr>
            <p:ph type="sldNum" sz="quarter" idx="12"/>
          </p:nvPr>
        </p:nvSpPr>
        <p:spPr/>
        <p:txBody>
          <a:bodyPr/>
          <a:lstStyle/>
          <a:p>
            <a:fld id="{03E8E312-405C-4648-BB7A-C628B99F0FDE}" type="slidenum">
              <a:rPr lang="en-US" smtClean="0"/>
              <a:t>5</a:t>
            </a:fld>
            <a:endParaRPr lang="en-US"/>
          </a:p>
        </p:txBody>
      </p:sp>
    </p:spTree>
    <p:extLst>
      <p:ext uri="{BB962C8B-B14F-4D97-AF65-F5344CB8AC3E}">
        <p14:creationId xmlns:p14="http://schemas.microsoft.com/office/powerpoint/2010/main" val="332335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5515C-2606-BFA2-7B99-54FD738944BF}"/>
              </a:ext>
            </a:extLst>
          </p:cNvPr>
          <p:cNvSpPr>
            <a:spLocks noGrp="1"/>
          </p:cNvSpPr>
          <p:nvPr>
            <p:ph type="title"/>
          </p:nvPr>
        </p:nvSpPr>
        <p:spPr/>
        <p:txBody>
          <a:bodyPr>
            <a:noAutofit/>
          </a:bodyPr>
          <a:lstStyle/>
          <a:p>
            <a:r>
              <a:rPr lang="en-US" sz="3000" b="1" u="sng" dirty="0">
                <a:latin typeface="Times New Roman" panose="02020603050405020304" pitchFamily="18" charset="0"/>
                <a:cs typeface="Times New Roman" panose="02020603050405020304" pitchFamily="18" charset="0"/>
              </a:rPr>
              <a:t>Mata v. Avianca</a:t>
            </a:r>
            <a:r>
              <a:rPr lang="en-US" sz="3000" b="1" dirty="0">
                <a:latin typeface="Times New Roman" panose="02020603050405020304" pitchFamily="18" charset="0"/>
                <a:cs typeface="Times New Roman" panose="02020603050405020304" pitchFamily="18" charset="0"/>
              </a:rPr>
              <a:t>, </a:t>
            </a:r>
            <a:r>
              <a:rPr lang="it-IT" sz="3000" b="1" dirty="0">
                <a:latin typeface="Times New Roman" panose="02020603050405020304" pitchFamily="18" charset="0"/>
                <a:cs typeface="Times New Roman" panose="02020603050405020304" pitchFamily="18" charset="0"/>
              </a:rPr>
              <a:t>678 F. Supp. 3d 443 (S.D.N.Y. June 22, 2023)</a:t>
            </a:r>
            <a:r>
              <a:rPr lang="en-US" sz="3000" b="1" dirty="0">
                <a:latin typeface="Times New Roman" panose="02020603050405020304" pitchFamily="18" charset="0"/>
                <a:cs typeface="Times New Roman" panose="02020603050405020304" pitchFamily="18" charset="0"/>
              </a:rPr>
              <a:t>: The Phantom Menace</a:t>
            </a:r>
          </a:p>
        </p:txBody>
      </p:sp>
      <p:sp>
        <p:nvSpPr>
          <p:cNvPr id="4" name="Slide Number Placeholder 3">
            <a:extLst>
              <a:ext uri="{FF2B5EF4-FFF2-40B4-BE49-F238E27FC236}">
                <a16:creationId xmlns:a16="http://schemas.microsoft.com/office/drawing/2014/main" id="{324CCA98-C4AA-5824-7635-AFCD7D0DB988}"/>
              </a:ext>
            </a:extLst>
          </p:cNvPr>
          <p:cNvSpPr>
            <a:spLocks noGrp="1"/>
          </p:cNvSpPr>
          <p:nvPr>
            <p:ph type="sldNum" sz="quarter" idx="12"/>
          </p:nvPr>
        </p:nvSpPr>
        <p:spPr/>
        <p:txBody>
          <a:bodyPr/>
          <a:lstStyle/>
          <a:p>
            <a:fld id="{03E8E312-405C-4648-BB7A-C628B99F0FDE}" type="slidenum">
              <a:rPr lang="en-US" smtClean="0"/>
              <a:t>6</a:t>
            </a:fld>
            <a:endParaRPr lang="en-US"/>
          </a:p>
        </p:txBody>
      </p:sp>
      <p:pic>
        <p:nvPicPr>
          <p:cNvPr id="5" name="Picture 4" descr="Avianca Flights and Reviews (with ...">
            <a:extLst>
              <a:ext uri="{FF2B5EF4-FFF2-40B4-BE49-F238E27FC236}">
                <a16:creationId xmlns:a16="http://schemas.microsoft.com/office/drawing/2014/main" id="{C9FB796E-6E93-C72E-7787-99C3B236E159}"/>
              </a:ext>
            </a:extLst>
          </p:cNvPr>
          <p:cNvPicPr>
            <a:picLocks noChangeAspect="1"/>
          </p:cNvPicPr>
          <p:nvPr/>
        </p:nvPicPr>
        <p:blipFill>
          <a:blip r:embed="rId3"/>
          <a:stretch>
            <a:fillRect/>
          </a:stretch>
        </p:blipFill>
        <p:spPr>
          <a:xfrm>
            <a:off x="349723" y="1383724"/>
            <a:ext cx="4029771" cy="2889894"/>
          </a:xfrm>
          <a:prstGeom prst="rect">
            <a:avLst/>
          </a:prstGeom>
        </p:spPr>
      </p:pic>
      <p:sp>
        <p:nvSpPr>
          <p:cNvPr id="7" name="TextBox 6">
            <a:extLst>
              <a:ext uri="{FF2B5EF4-FFF2-40B4-BE49-F238E27FC236}">
                <a16:creationId xmlns:a16="http://schemas.microsoft.com/office/drawing/2014/main" id="{AE79A2D9-58FD-0B79-BBA9-2D218CC06F28}"/>
              </a:ext>
            </a:extLst>
          </p:cNvPr>
          <p:cNvSpPr txBox="1"/>
          <p:nvPr/>
        </p:nvSpPr>
        <p:spPr>
          <a:xfrm>
            <a:off x="4671466" y="1257033"/>
            <a:ext cx="4222277" cy="3647152"/>
          </a:xfrm>
          <a:prstGeom prst="rect">
            <a:avLst/>
          </a:prstGeom>
          <a:noFill/>
        </p:spPr>
        <p:txBody>
          <a:bodyPr wrap="square">
            <a:spAutoFit/>
          </a:bodyPr>
          <a:lstStyle/>
          <a:p>
            <a:pPr marL="0" indent="0">
              <a:buNone/>
            </a:pPr>
            <a:r>
              <a:rPr lang="en-US" sz="2100" dirty="0">
                <a:solidFill>
                  <a:srgbClr val="000000"/>
                </a:solidFill>
                <a:effectLst/>
                <a:latin typeface="Times New Roman" panose="02020603050405020304" pitchFamily="18" charset="0"/>
                <a:ea typeface="Times New Roman" panose="02020603050405020304" pitchFamily="18" charset="0"/>
              </a:rPr>
              <a:t>“Peter LoDuca, Steven A. Schwartz and the law firm of </a:t>
            </a:r>
            <a:r>
              <a:rPr lang="en-US" sz="2100" dirty="0" err="1">
                <a:solidFill>
                  <a:srgbClr val="000000"/>
                </a:solidFill>
                <a:effectLst/>
                <a:latin typeface="Times New Roman" panose="02020603050405020304" pitchFamily="18" charset="0"/>
                <a:ea typeface="Times New Roman" panose="02020603050405020304" pitchFamily="18" charset="0"/>
              </a:rPr>
              <a:t>Levidow</a:t>
            </a:r>
            <a:r>
              <a:rPr lang="en-US" sz="2100" dirty="0">
                <a:solidFill>
                  <a:srgbClr val="000000"/>
                </a:solidFill>
                <a:effectLst/>
                <a:latin typeface="Times New Roman" panose="02020603050405020304" pitchFamily="18" charset="0"/>
                <a:ea typeface="Times New Roman" panose="02020603050405020304" pitchFamily="18" charset="0"/>
              </a:rPr>
              <a:t>, </a:t>
            </a:r>
            <a:r>
              <a:rPr lang="en-US" sz="2100" dirty="0" err="1">
                <a:solidFill>
                  <a:srgbClr val="000000"/>
                </a:solidFill>
                <a:effectLst/>
                <a:latin typeface="Times New Roman" panose="02020603050405020304" pitchFamily="18" charset="0"/>
                <a:ea typeface="Times New Roman" panose="02020603050405020304" pitchFamily="18" charset="0"/>
              </a:rPr>
              <a:t>Levidow</a:t>
            </a:r>
            <a:r>
              <a:rPr lang="en-US" sz="2100" dirty="0">
                <a:solidFill>
                  <a:srgbClr val="000000"/>
                </a:solidFill>
                <a:effectLst/>
                <a:latin typeface="Times New Roman" panose="02020603050405020304" pitchFamily="18" charset="0"/>
                <a:ea typeface="Times New Roman" panose="02020603050405020304" pitchFamily="18" charset="0"/>
              </a:rPr>
              <a:t> &amp; Oberman P.C. abandoned their responsibilities when they submitted non-existent judicial opinions with fake quotes and citations created by the artificial intelligence tool ChatGPT, then continued to stand by the fake opinions after judicial orders called their existence into question.”</a:t>
            </a:r>
            <a:endParaRPr lang="en-US" sz="2100" dirty="0"/>
          </a:p>
        </p:txBody>
      </p:sp>
      <p:sp>
        <p:nvSpPr>
          <p:cNvPr id="8" name="Content Placeholder 2">
            <a:extLst>
              <a:ext uri="{FF2B5EF4-FFF2-40B4-BE49-F238E27FC236}">
                <a16:creationId xmlns:a16="http://schemas.microsoft.com/office/drawing/2014/main" id="{BA8534E3-FCBD-5466-49DD-EBA050B0ADE4}"/>
              </a:ext>
            </a:extLst>
          </p:cNvPr>
          <p:cNvSpPr>
            <a:spLocks noGrp="1"/>
          </p:cNvSpPr>
          <p:nvPr>
            <p:ph idx="1"/>
          </p:nvPr>
        </p:nvSpPr>
        <p:spPr>
          <a:xfrm>
            <a:off x="4679477" y="1120111"/>
            <a:ext cx="4114800" cy="3548091"/>
          </a:xfrm>
        </p:spPr>
        <p:txBody>
          <a:bodyPr vert="horz" lIns="68580" tIns="34290" rIns="68580" bIns="34290" rtlCol="0" anchor="t">
            <a:noAutofit/>
          </a:bodyPr>
          <a:lstStyle/>
          <a:p>
            <a:pPr marL="0" indent="0">
              <a:buNone/>
            </a:pPr>
            <a:r>
              <a:rPr lang="en-US" sz="2100" dirty="0">
                <a:latin typeface="Times New Roman"/>
                <a:cs typeface="Times New Roman"/>
              </a:rPr>
              <a:t>In researching and drafting court submissions, good lawyers appropriately obtain assistance from junior lawyers, law students, contract lawyers, legal encyclopedias and databases such as Westlaw and LexisNexis. </a:t>
            </a:r>
            <a:r>
              <a:rPr lang="en-US" sz="2100" dirty="0">
                <a:highlight>
                  <a:srgbClr val="FFFF00"/>
                </a:highlight>
                <a:latin typeface="Times New Roman"/>
                <a:cs typeface="Times New Roman"/>
              </a:rPr>
              <a:t>Technological advances are commonplace and there is nothing inherently improper about using a reliable artificial intelligence tool for assistance</a:t>
            </a:r>
            <a:r>
              <a:rPr lang="en-US" sz="2100" dirty="0">
                <a:latin typeface="Times New Roman"/>
                <a:cs typeface="Times New Roman"/>
              </a:rPr>
              <a:t>.</a:t>
            </a:r>
          </a:p>
        </p:txBody>
      </p:sp>
    </p:spTree>
    <p:extLst>
      <p:ext uri="{BB962C8B-B14F-4D97-AF65-F5344CB8AC3E}">
        <p14:creationId xmlns:p14="http://schemas.microsoft.com/office/powerpoint/2010/main" val="109582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52AD-F377-A210-5BEA-E8C5AAF4F227}"/>
              </a:ext>
            </a:extLst>
          </p:cNvPr>
          <p:cNvSpPr>
            <a:spLocks noGrp="1"/>
          </p:cNvSpPr>
          <p:nvPr>
            <p:ph type="title"/>
          </p:nvPr>
        </p:nvSpPr>
        <p:spPr/>
        <p:txBody>
          <a:bodyPr>
            <a:normAutofit/>
          </a:bodyPr>
          <a:lstStyle/>
          <a:p>
            <a:r>
              <a:rPr lang="en-US" sz="3500" b="1" u="sng" dirty="0"/>
              <a:t>Mata</a:t>
            </a:r>
            <a:r>
              <a:rPr lang="en-US" sz="3500" b="1" dirty="0"/>
              <a:t>’s Aftermath: The Attack of the Clones</a:t>
            </a:r>
          </a:p>
        </p:txBody>
      </p:sp>
      <p:sp>
        <p:nvSpPr>
          <p:cNvPr id="4" name="Slide Number Placeholder 3">
            <a:extLst>
              <a:ext uri="{FF2B5EF4-FFF2-40B4-BE49-F238E27FC236}">
                <a16:creationId xmlns:a16="http://schemas.microsoft.com/office/drawing/2014/main" id="{21262B62-CACE-FFBF-15BB-7EEBB19A3842}"/>
              </a:ext>
            </a:extLst>
          </p:cNvPr>
          <p:cNvSpPr>
            <a:spLocks noGrp="1"/>
          </p:cNvSpPr>
          <p:nvPr>
            <p:ph type="sldNum" sz="quarter" idx="12"/>
          </p:nvPr>
        </p:nvSpPr>
        <p:spPr/>
        <p:txBody>
          <a:bodyPr/>
          <a:lstStyle/>
          <a:p>
            <a:fld id="{03E8E312-405C-4648-BB7A-C628B99F0FDE}" type="slidenum">
              <a:rPr lang="en-US" smtClean="0"/>
              <a:t>7</a:t>
            </a:fld>
            <a:endParaRPr lang="en-US"/>
          </a:p>
        </p:txBody>
      </p:sp>
      <p:sp>
        <p:nvSpPr>
          <p:cNvPr id="7" name="Content Placeholder 2">
            <a:extLst>
              <a:ext uri="{FF2B5EF4-FFF2-40B4-BE49-F238E27FC236}">
                <a16:creationId xmlns:a16="http://schemas.microsoft.com/office/drawing/2014/main" id="{24A7B9F1-A31D-45D8-29F2-6B3B5E40392B}"/>
              </a:ext>
            </a:extLst>
          </p:cNvPr>
          <p:cNvSpPr txBox="1">
            <a:spLocks/>
          </p:cNvSpPr>
          <p:nvPr/>
        </p:nvSpPr>
        <p:spPr>
          <a:xfrm>
            <a:off x="152399" y="1402557"/>
            <a:ext cx="8839201" cy="48238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2400" dirty="0">
                <a:latin typeface="Times" panose="02020603050405020304" pitchFamily="18" charset="0"/>
                <a:ea typeface="Calibri" panose="020F0502020204030204" pitchFamily="34" charset="0"/>
                <a:cs typeface="Times" panose="02020603050405020304" pitchFamily="18" charset="0"/>
              </a:rPr>
              <a:t>An “unbated” “epidemic” of citing fake cases. </a:t>
            </a:r>
            <a:r>
              <a:rPr lang="en-US" sz="2400" u="sng" dirty="0">
                <a:latin typeface="Times" panose="02020603050405020304" pitchFamily="18" charset="0"/>
                <a:ea typeface="Calibri" panose="020F0502020204030204" pitchFamily="34" charset="0"/>
                <a:cs typeface="Times" panose="02020603050405020304" pitchFamily="18" charset="0"/>
              </a:rPr>
              <a:t>Benjamin v. Costco Wholesale Corporations</a:t>
            </a:r>
            <a:r>
              <a:rPr lang="en-US" sz="2400" dirty="0">
                <a:latin typeface="Times" panose="02020603050405020304" pitchFamily="18" charset="0"/>
                <a:ea typeface="Calibri" panose="020F0502020204030204" pitchFamily="34" charset="0"/>
                <a:cs typeface="Times" panose="02020603050405020304" pitchFamily="18" charset="0"/>
              </a:rPr>
              <a:t>, 2:24-cv-7399 (LGD), 2025 WL 1195925 (E.D.N.Y. Apr. 24, 2025).</a:t>
            </a:r>
          </a:p>
          <a:p>
            <a:pPr>
              <a:buFont typeface="Wingdings" panose="05000000000000000000" pitchFamily="2" charset="2"/>
              <a:buChar char="q"/>
            </a:pPr>
            <a:r>
              <a:rPr lang="en-US" sz="2400" dirty="0">
                <a:solidFill>
                  <a:srgbClr val="1F1F1F"/>
                </a:solidFill>
                <a:latin typeface="Times" panose="02020603050405020304" pitchFamily="18" charset="0"/>
                <a:ea typeface="Calibri" panose="020F0502020204030204" pitchFamily="34" charset="0"/>
                <a:cs typeface="Times" panose="02020603050405020304" pitchFamily="18" charset="0"/>
              </a:rPr>
              <a:t>“Parties who cite false cases not only seek to secure unfair advantage, they are, in fact, avatars of a post-truth world.” </a:t>
            </a:r>
            <a:r>
              <a:rPr lang="en-US" sz="2400" u="sng" dirty="0">
                <a:solidFill>
                  <a:srgbClr val="3D3D3D"/>
                </a:solidFill>
                <a:latin typeface="Times" panose="02020603050405020304" pitchFamily="18" charset="0"/>
                <a:cs typeface="Times" panose="02020603050405020304" pitchFamily="18" charset="0"/>
              </a:rPr>
              <a:t>Ferris v. Amazon.com Servs., LLC</a:t>
            </a:r>
            <a:r>
              <a:rPr lang="en-US" sz="2400" dirty="0">
                <a:solidFill>
                  <a:srgbClr val="000000"/>
                </a:solidFill>
                <a:latin typeface="Times" panose="02020603050405020304" pitchFamily="18" charset="0"/>
                <a:cs typeface="Times" panose="02020603050405020304" pitchFamily="18" charset="0"/>
              </a:rPr>
              <a:t>, No. 3:24-CV-304-MPM-JMV, 2025 WL 1122235, at *1 (N.D. Miss. Apr. 16, 2025)</a:t>
            </a:r>
          </a:p>
          <a:p>
            <a:pPr>
              <a:buFont typeface="Wingdings" panose="05000000000000000000" pitchFamily="2" charset="2"/>
              <a:buChar char="q"/>
            </a:pPr>
            <a:endParaRPr lang="en-US" sz="4000" dirty="0">
              <a:latin typeface="Times" panose="02020603050405020304" pitchFamily="18" charset="0"/>
              <a:ea typeface="Calibri" panose="020F0502020204030204" pitchFamily="34" charset="0"/>
              <a:cs typeface="Times" panose="02020603050405020304" pitchFamily="18" charset="0"/>
            </a:endParaRPr>
          </a:p>
          <a:p>
            <a:pPr marL="0" indent="0">
              <a:buFont typeface="Arial"/>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pPr>
            <a:endParaRPr lang="en-US" dirty="0"/>
          </a:p>
        </p:txBody>
      </p:sp>
    </p:spTree>
    <p:extLst>
      <p:ext uri="{BB962C8B-B14F-4D97-AF65-F5344CB8AC3E}">
        <p14:creationId xmlns:p14="http://schemas.microsoft.com/office/powerpoint/2010/main" val="200615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70113-2DDD-C83F-3B2E-804CE885AC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0AA8F-6E15-8939-5902-3A7D905ED9C8}"/>
              </a:ext>
            </a:extLst>
          </p:cNvPr>
          <p:cNvSpPr>
            <a:spLocks noGrp="1"/>
          </p:cNvSpPr>
          <p:nvPr>
            <p:ph type="title"/>
          </p:nvPr>
        </p:nvSpPr>
        <p:spPr/>
        <p:txBody>
          <a:bodyPr>
            <a:normAutofit/>
          </a:bodyPr>
          <a:lstStyle/>
          <a:p>
            <a:r>
              <a:rPr lang="en-US" sz="3500" b="1" u="sng" dirty="0"/>
              <a:t>Mata</a:t>
            </a:r>
            <a:r>
              <a:rPr lang="en-US" sz="3500" b="1" dirty="0"/>
              <a:t>’s Aftermath: The Attack of the Clones</a:t>
            </a:r>
          </a:p>
        </p:txBody>
      </p:sp>
      <p:sp>
        <p:nvSpPr>
          <p:cNvPr id="3" name="Content Placeholder 2">
            <a:extLst>
              <a:ext uri="{FF2B5EF4-FFF2-40B4-BE49-F238E27FC236}">
                <a16:creationId xmlns:a16="http://schemas.microsoft.com/office/drawing/2014/main" id="{C272A6BC-7979-324C-E1B5-3C10EC882E81}"/>
              </a:ext>
            </a:extLst>
          </p:cNvPr>
          <p:cNvSpPr>
            <a:spLocks noGrp="1"/>
          </p:cNvSpPr>
          <p:nvPr>
            <p:ph idx="1"/>
          </p:nvPr>
        </p:nvSpPr>
        <p:spPr>
          <a:xfrm>
            <a:off x="370702" y="1244171"/>
            <a:ext cx="8402595" cy="2655158"/>
          </a:xfrm>
        </p:spPr>
        <p:txBody>
          <a:bodyPr>
            <a:normAutofit fontScale="92500" lnSpcReduction="10000"/>
          </a:bodyPr>
          <a:lstStyle/>
          <a:p>
            <a:pPr>
              <a:buFont typeface="Wingdings" panose="05000000000000000000" pitchFamily="2" charset="2"/>
              <a:buChar char="q"/>
            </a:pPr>
            <a:r>
              <a:rPr lang="en-US" sz="3400" dirty="0"/>
              <a:t>Courts Begin to Voice Suspicion of GAI Usage</a:t>
            </a:r>
          </a:p>
          <a:p>
            <a:pPr marL="0" indent="0">
              <a:buNone/>
            </a:pPr>
            <a:r>
              <a:rPr lang="en-US" sz="3400" dirty="0"/>
              <a:t>And Sanction Proven GAI Usage</a:t>
            </a:r>
          </a:p>
          <a:p>
            <a:pPr>
              <a:buFont typeface="Wingdings" panose="05000000000000000000" pitchFamily="2" charset="2"/>
              <a:buChar char="q"/>
            </a:pPr>
            <a:r>
              <a:rPr lang="en-US" sz="3400" dirty="0"/>
              <a:t>Attorneys Find Unique Ways to Screw Up</a:t>
            </a:r>
          </a:p>
          <a:p>
            <a:pPr>
              <a:buFont typeface="Wingdings" panose="05000000000000000000" pitchFamily="2" charset="2"/>
              <a:buChar char="q"/>
            </a:pPr>
            <a:r>
              <a:rPr lang="en-US" sz="3400" dirty="0"/>
              <a:t>Pro Se Litigants Particularly Vulnerable</a:t>
            </a:r>
          </a:p>
          <a:p>
            <a:pPr>
              <a:buFont typeface="Wingdings" panose="05000000000000000000" pitchFamily="2" charset="2"/>
              <a:buChar char="q"/>
            </a:pPr>
            <a:r>
              <a:rPr lang="en-US" sz="3400" dirty="0"/>
              <a:t>Standing Order Drama </a:t>
            </a:r>
          </a:p>
          <a:p>
            <a:pPr>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0EA543A8-5012-A581-BBE9-77CDEFE8FEE5}"/>
              </a:ext>
            </a:extLst>
          </p:cNvPr>
          <p:cNvSpPr>
            <a:spLocks noGrp="1"/>
          </p:cNvSpPr>
          <p:nvPr>
            <p:ph type="sldNum" sz="quarter" idx="12"/>
          </p:nvPr>
        </p:nvSpPr>
        <p:spPr/>
        <p:txBody>
          <a:bodyPr/>
          <a:lstStyle/>
          <a:p>
            <a:fld id="{03E8E312-405C-4648-BB7A-C628B99F0FDE}" type="slidenum">
              <a:rPr lang="en-US" smtClean="0"/>
              <a:t>8</a:t>
            </a:fld>
            <a:endParaRPr lang="en-US"/>
          </a:p>
        </p:txBody>
      </p:sp>
    </p:spTree>
    <p:extLst>
      <p:ext uri="{BB962C8B-B14F-4D97-AF65-F5344CB8AC3E}">
        <p14:creationId xmlns:p14="http://schemas.microsoft.com/office/powerpoint/2010/main" val="118888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AA1D-1F95-CFF3-92B2-AE15FE1F3A55}"/>
              </a:ext>
            </a:extLst>
          </p:cNvPr>
          <p:cNvSpPr>
            <a:spLocks noGrp="1"/>
          </p:cNvSpPr>
          <p:nvPr>
            <p:ph type="title"/>
          </p:nvPr>
        </p:nvSpPr>
        <p:spPr/>
        <p:txBody>
          <a:bodyPr>
            <a:normAutofit/>
          </a:bodyPr>
          <a:lstStyle/>
          <a:p>
            <a:r>
              <a:rPr lang="en-US" sz="3500" b="1" dirty="0"/>
              <a:t>Suspicion of GAI Usage</a:t>
            </a:r>
          </a:p>
        </p:txBody>
      </p:sp>
      <p:sp>
        <p:nvSpPr>
          <p:cNvPr id="3" name="Content Placeholder 2">
            <a:extLst>
              <a:ext uri="{FF2B5EF4-FFF2-40B4-BE49-F238E27FC236}">
                <a16:creationId xmlns:a16="http://schemas.microsoft.com/office/drawing/2014/main" id="{ECBB4A16-BD9C-739C-FA4F-8A1056A9AE6E}"/>
              </a:ext>
            </a:extLst>
          </p:cNvPr>
          <p:cNvSpPr>
            <a:spLocks noGrp="1"/>
          </p:cNvSpPr>
          <p:nvPr>
            <p:ph idx="1"/>
          </p:nvPr>
        </p:nvSpPr>
        <p:spPr>
          <a:xfrm>
            <a:off x="440267" y="941124"/>
            <a:ext cx="8509000" cy="3737370"/>
          </a:xfrm>
        </p:spPr>
        <p:txBody>
          <a:bodyPr>
            <a:normAutofit fontScale="85000" lnSpcReduction="10000"/>
          </a:bodyPr>
          <a:lstStyle/>
          <a:p>
            <a:pPr marL="0" marR="0">
              <a:lnSpc>
                <a:spcPct val="107000"/>
              </a:lnSpc>
              <a:spcAft>
                <a:spcPts val="800"/>
              </a:spcAft>
              <a:buNone/>
            </a:pPr>
            <a:r>
              <a:rPr lang="en-US" sz="2000" u="sng" dirty="0">
                <a:solidFill>
                  <a:srgbClr val="000000"/>
                </a:solidFill>
                <a:effectLst/>
                <a:latin typeface="Times" panose="02020603050405020304" pitchFamily="18" charset="0"/>
                <a:ea typeface="Calibri" panose="020F0502020204030204" pitchFamily="34" charset="0"/>
                <a:cs typeface="Times" panose="02020603050405020304" pitchFamily="18" charset="0"/>
              </a:rPr>
              <a:t>Ex </a:t>
            </a:r>
            <a:r>
              <a:rPr lang="en-US" sz="2000" u="sng" dirty="0" err="1">
                <a:solidFill>
                  <a:srgbClr val="000000"/>
                </a:solidFill>
                <a:effectLst/>
                <a:latin typeface="Times" panose="02020603050405020304" pitchFamily="18" charset="0"/>
                <a:ea typeface="Calibri" panose="020F0502020204030204" pitchFamily="34" charset="0"/>
                <a:cs typeface="Times" panose="02020603050405020304" pitchFamily="18" charset="0"/>
              </a:rPr>
              <a:t>Parte</a:t>
            </a:r>
            <a:r>
              <a:rPr lang="en-US" sz="2000" u="sng" dirty="0">
                <a:solidFill>
                  <a:srgbClr val="000000"/>
                </a:solidFill>
                <a:effectLst/>
                <a:latin typeface="Times" panose="02020603050405020304" pitchFamily="18" charset="0"/>
                <a:ea typeface="Calibri" panose="020F0502020204030204" pitchFamily="34" charset="0"/>
                <a:cs typeface="Times" panose="02020603050405020304" pitchFamily="18" charset="0"/>
              </a:rPr>
              <a:t> Lee</a:t>
            </a:r>
            <a:r>
              <a:rPr lang="en-US" sz="2000" dirty="0">
                <a:solidFill>
                  <a:srgbClr val="000000"/>
                </a:solidFill>
                <a:effectLst/>
                <a:latin typeface="Times" panose="02020603050405020304" pitchFamily="18" charset="0"/>
                <a:ea typeface="Calibri" panose="020F0502020204030204" pitchFamily="34" charset="0"/>
                <a:cs typeface="Times" panose="02020603050405020304" pitchFamily="18" charset="0"/>
              </a:rPr>
              <a:t>, 673 S.W.3d 755 (5th Cir. 2023) (“Because we have no information regarding why the briefing is illogical, and because we have addressed the issue raised on appeal, we resist the temptation to issue a show cause order . . . or report the attorney to the State Bar of Texas for a potential investigation for a violation of the State Bar rules.”).</a:t>
            </a:r>
          </a:p>
          <a:p>
            <a:pPr marL="0">
              <a:lnSpc>
                <a:spcPct val="107000"/>
              </a:lnSpc>
              <a:spcAft>
                <a:spcPts val="800"/>
              </a:spcAft>
              <a:buNone/>
            </a:pPr>
            <a:r>
              <a:rPr lang="en-US" sz="2000" u="sng" dirty="0">
                <a:solidFill>
                  <a:srgbClr val="000000"/>
                </a:solidFill>
                <a:effectLst/>
                <a:latin typeface="Times" panose="02020603050405020304" pitchFamily="18" charset="0"/>
                <a:ea typeface="Calibri" panose="020F0502020204030204" pitchFamily="34" charset="0"/>
                <a:cs typeface="Times" panose="02020603050405020304" pitchFamily="18" charset="0"/>
              </a:rPr>
              <a:t>Byrd v. The Villages of Woodland Springs Homeowners Association, Inc.</a:t>
            </a:r>
            <a:r>
              <a:rPr lang="en-US" sz="2000" dirty="0">
                <a:solidFill>
                  <a:srgbClr val="000000"/>
                </a:solidFill>
                <a:effectLst/>
                <a:latin typeface="Times" panose="02020603050405020304" pitchFamily="18" charset="0"/>
                <a:ea typeface="Calibri" panose="020F0502020204030204" pitchFamily="34" charset="0"/>
                <a:cs typeface="Times" panose="02020603050405020304" pitchFamily="18" charset="0"/>
              </a:rPr>
              <a:t>, No. 02-23-00078-CV, 2024 WL 3529431 (Tex. Ct. App. July 25, 2024) (“We cannot tell from Byrd's brief if he used ChatGPT or another artificial intelligence (AI) source to attempt to develop his legal citations</a:t>
            </a:r>
            <a:r>
              <a:rPr lang="en-US" sz="2000" dirty="0">
                <a:solidFill>
                  <a:srgbClr val="000000"/>
                </a:solidFill>
                <a:latin typeface="Times" panose="02020603050405020304" pitchFamily="18" charset="0"/>
                <a:ea typeface="Calibri" panose="020F0502020204030204" pitchFamily="34" charset="0"/>
                <a:cs typeface="Times" panose="02020603050405020304" pitchFamily="18" charset="0"/>
              </a:rPr>
              <a:t>.”).</a:t>
            </a:r>
          </a:p>
          <a:p>
            <a:pPr marL="0">
              <a:lnSpc>
                <a:spcPct val="107000"/>
              </a:lnSpc>
              <a:spcAft>
                <a:spcPts val="800"/>
              </a:spcAft>
              <a:buNone/>
            </a:pPr>
            <a:r>
              <a:rPr lang="en-US" sz="2000" u="sng" dirty="0">
                <a:effectLst/>
                <a:latin typeface="Times" panose="02020603050405020304" pitchFamily="18" charset="0"/>
                <a:ea typeface="Calibri" panose="020F0502020204030204" pitchFamily="34" charset="0"/>
                <a:cs typeface="Times" panose="02020603050405020304" pitchFamily="18" charset="0"/>
              </a:rPr>
              <a:t>Rule v. Braiman</a:t>
            </a:r>
            <a:r>
              <a:rPr lang="en-US" sz="2000" dirty="0">
                <a:effectLst/>
                <a:latin typeface="Times" panose="02020603050405020304" pitchFamily="18" charset="0"/>
                <a:ea typeface="Calibri" panose="020F0502020204030204" pitchFamily="34" charset="0"/>
                <a:cs typeface="Times" panose="02020603050405020304" pitchFamily="18" charset="0"/>
              </a:rPr>
              <a:t>, 1:23-cv-01218 (BKS/CFH), 2024 WL 4042135 (N.D.N.Y. Sept. 4, 2024) (“</a:t>
            </a:r>
            <a:r>
              <a:rPr lang="en-US" sz="2000" dirty="0">
                <a:solidFill>
                  <a:srgbClr val="000000"/>
                </a:solidFill>
                <a:effectLst/>
                <a:latin typeface="Times" panose="02020603050405020304" pitchFamily="18" charset="0"/>
                <a:ea typeface="Calibri" panose="020F0502020204030204" pitchFamily="34" charset="0"/>
                <a:cs typeface="Times" panose="02020603050405020304" pitchFamily="18" charset="0"/>
              </a:rPr>
              <a:t>Plaintiff is warned that any future filings ‘with citations to nonexistent cases may result in sanctions, such as her submissions being stricken, filing restrictions or monetary penalties being imposed, or the case being dismissed’”).</a:t>
            </a:r>
            <a:endParaRPr lang="en-US" sz="2000" dirty="0">
              <a:latin typeface="Times" panose="02020603050405020304" pitchFamily="18" charset="0"/>
              <a:cs typeface="Times" panose="02020603050405020304" pitchFamily="18" charset="0"/>
            </a:endParaRPr>
          </a:p>
          <a:p>
            <a:pPr marL="0">
              <a:lnSpc>
                <a:spcPct val="107000"/>
              </a:lnSpc>
              <a:spcAft>
                <a:spcPts val="800"/>
              </a:spcAft>
              <a:buNone/>
            </a:pPr>
            <a:endParaRPr lang="en-US" sz="900" dirty="0"/>
          </a:p>
        </p:txBody>
      </p:sp>
    </p:spTree>
    <p:extLst>
      <p:ext uri="{BB962C8B-B14F-4D97-AF65-F5344CB8AC3E}">
        <p14:creationId xmlns:p14="http://schemas.microsoft.com/office/powerpoint/2010/main" val="2209756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2670</Words>
  <Application>Microsoft Office PowerPoint</Application>
  <PresentationFormat>On-screen Show (16:9)</PresentationFormat>
  <Paragraphs>137</Paragraphs>
  <Slides>21</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Aptos</vt:lpstr>
      <vt:lpstr>Arial</vt:lpstr>
      <vt:lpstr>Calibri</vt:lpstr>
      <vt:lpstr>Metric Regular</vt:lpstr>
      <vt:lpstr>Metric Semibold</vt:lpstr>
      <vt:lpstr>proxima_novaregular</vt:lpstr>
      <vt:lpstr>Source Sans Pro</vt:lpstr>
      <vt:lpstr>Times</vt:lpstr>
      <vt:lpstr>Times New Roman</vt:lpstr>
      <vt:lpstr>Wingdings</vt:lpstr>
      <vt:lpstr>Office Theme</vt:lpstr>
      <vt:lpstr>PowerPoint Presentation</vt:lpstr>
      <vt:lpstr>The Project</vt:lpstr>
      <vt:lpstr>The (Evolving) Why</vt:lpstr>
      <vt:lpstr>Exponential Growth</vt:lpstr>
      <vt:lpstr>Willy v. Coastal Corp., 855 F.2d 1160, 1172 (5th Cir. 1988) </vt:lpstr>
      <vt:lpstr>Mata v. Avianca, 678 F. Supp. 3d 443 (S.D.N.Y. June 22, 2023): The Phantom Menace</vt:lpstr>
      <vt:lpstr>Mata’s Aftermath: The Attack of the Clones</vt:lpstr>
      <vt:lpstr>Mata’s Aftermath: The Attack of the Clones</vt:lpstr>
      <vt:lpstr>Suspicion of GAI Usage</vt:lpstr>
      <vt:lpstr>Accusations of GAI Usage</vt:lpstr>
      <vt:lpstr>Sanctions: The Empire Strikes Back</vt:lpstr>
      <vt:lpstr>Lee v. Delta Air Lines, Inc., 20-CV-01705, 2024 WL 1230263 (E.D.N.Y. Mar. 22, 2024) </vt:lpstr>
      <vt:lpstr>PowerPoint Presentation</vt:lpstr>
      <vt:lpstr>Attempts at Substantive Reliance: The Force Awakens</vt:lpstr>
      <vt:lpstr>GAI in the Wild</vt:lpstr>
      <vt:lpstr>GAI Enters the Lexicon</vt:lpstr>
      <vt:lpstr>Pro Se Litigants: Solo &amp; Rogue One</vt:lpstr>
      <vt:lpstr>Snell &amp; Co.: A New Hope</vt:lpstr>
      <vt:lpstr>Snell v. United Specialty Insurance Company, 104 F.4th 1208, 1221 (11th Cir. 2024) (Newsom, J. concurring) </vt:lpstr>
      <vt:lpstr>United States v. Deleon, 116 F.4th 1260 (11th Cir. 2024): Judge Newsom (concurring) Strikes Again!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2023-07-18T02:38:44Z</dcterms:created>
  <dcterms:modified xsi:type="dcterms:W3CDTF">2025-06-03T19:16:59Z</dcterms:modified>
</cp:coreProperties>
</file>