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1" r:id="rId3"/>
    <p:sldId id="260" r:id="rId4"/>
    <p:sldId id="279" r:id="rId5"/>
    <p:sldId id="264" r:id="rId6"/>
    <p:sldId id="270" r:id="rId7"/>
    <p:sldId id="276" r:id="rId8"/>
    <p:sldId id="277" r:id="rId9"/>
    <p:sldId id="265" r:id="rId10"/>
    <p:sldId id="274" r:id="rId11"/>
    <p:sldId id="273" r:id="rId12"/>
    <p:sldId id="271" r:id="rId13"/>
    <p:sldId id="278" r:id="rId14"/>
    <p:sldId id="268" r:id="rId15"/>
  </p:sldIdLst>
  <p:sldSz cx="18288000" cy="10287000"/>
  <p:notesSz cx="6858000" cy="9144000"/>
  <p:embeddedFontLst>
    <p:embeddedFont>
      <p:font typeface="Cinzel" panose="020B0604020202020204" charset="0"/>
      <p:regular r:id="rId16"/>
    </p:embeddedFont>
    <p:embeddedFont>
      <p:font typeface="Crimson Pro" panose="020B0604020202020204" charset="0"/>
      <p:regular r:id="rId17"/>
    </p:embeddedFont>
    <p:embeddedFont>
      <p:font typeface="The Seasons Bold" panose="020B0604020202020204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52BFA-FC22-4644-A779-3BEC7B03BC6C}" v="70" dt="2025-06-03T13:54:15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597" autoAdjust="0"/>
  </p:normalViewPr>
  <p:slideViewPr>
    <p:cSldViewPr>
      <p:cViewPr varScale="1">
        <p:scale>
          <a:sx n="54" d="100"/>
          <a:sy n="54" d="100"/>
        </p:scale>
        <p:origin x="674" y="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Sheffield" userId="8dad7499c49236c5" providerId="LiveId" clId="{28052BFA-FC22-4644-A779-3BEC7B03BC6C}"/>
    <pc:docChg chg="undo redo custSel addSld delSld modSld sldOrd">
      <pc:chgData name="Jonathan Sheffield" userId="8dad7499c49236c5" providerId="LiveId" clId="{28052BFA-FC22-4644-A779-3BEC7B03BC6C}" dt="2025-06-03T19:11:31.391" v="7184" actId="47"/>
      <pc:docMkLst>
        <pc:docMk/>
      </pc:docMkLst>
      <pc:sldChg chg="modSp mod">
        <pc:chgData name="Jonathan Sheffield" userId="8dad7499c49236c5" providerId="LiveId" clId="{28052BFA-FC22-4644-A779-3BEC7B03BC6C}" dt="2025-06-02T18:36:57.792" v="98" actId="114"/>
        <pc:sldMkLst>
          <pc:docMk/>
          <pc:sldMk cId="0" sldId="256"/>
        </pc:sldMkLst>
        <pc:spChg chg="mod">
          <ac:chgData name="Jonathan Sheffield" userId="8dad7499c49236c5" providerId="LiveId" clId="{28052BFA-FC22-4644-A779-3BEC7B03BC6C}" dt="2025-06-02T18:35:44.763" v="2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Jonathan Sheffield" userId="8dad7499c49236c5" providerId="LiveId" clId="{28052BFA-FC22-4644-A779-3BEC7B03BC6C}" dt="2025-06-02T18:36:57.792" v="98" actId="114"/>
          <ac:spMkLst>
            <pc:docMk/>
            <pc:sldMk cId="0" sldId="256"/>
            <ac:spMk id="3" creationId="{00000000-0000-0000-0000-000000000000}"/>
          </ac:spMkLst>
        </pc:spChg>
      </pc:sldChg>
      <pc:sldChg chg="delSp modSp del mod">
        <pc:chgData name="Jonathan Sheffield" userId="8dad7499c49236c5" providerId="LiveId" clId="{28052BFA-FC22-4644-A779-3BEC7B03BC6C}" dt="2025-06-03T03:44:00.331" v="4274" actId="47"/>
        <pc:sldMkLst>
          <pc:docMk/>
          <pc:sldMk cId="0" sldId="258"/>
        </pc:sldMkLst>
        <pc:spChg chg="del">
          <ac:chgData name="Jonathan Sheffield" userId="8dad7499c49236c5" providerId="LiveId" clId="{28052BFA-FC22-4644-A779-3BEC7B03BC6C}" dt="2025-06-03T03:35:30.367" v="4225" actId="478"/>
          <ac:spMkLst>
            <pc:docMk/>
            <pc:sldMk cId="0" sldId="258"/>
            <ac:spMk id="2" creationId="{00000000-0000-0000-0000-000000000000}"/>
          </ac:spMkLst>
        </pc:spChg>
        <pc:spChg chg="mod">
          <ac:chgData name="Jonathan Sheffield" userId="8dad7499c49236c5" providerId="LiveId" clId="{28052BFA-FC22-4644-A779-3BEC7B03BC6C}" dt="2025-06-03T03:43:47.573" v="4273"/>
          <ac:spMkLst>
            <pc:docMk/>
            <pc:sldMk cId="0" sldId="258"/>
            <ac:spMk id="3" creationId="{00000000-0000-0000-0000-000000000000}"/>
          </ac:spMkLst>
        </pc:spChg>
      </pc:sldChg>
      <pc:sldChg chg="modSp del mod">
        <pc:chgData name="Jonathan Sheffield" userId="8dad7499c49236c5" providerId="LiveId" clId="{28052BFA-FC22-4644-A779-3BEC7B03BC6C}" dt="2025-06-03T03:44:06.800" v="4275" actId="47"/>
        <pc:sldMkLst>
          <pc:docMk/>
          <pc:sldMk cId="0" sldId="259"/>
        </pc:sldMkLst>
        <pc:spChg chg="mod">
          <ac:chgData name="Jonathan Sheffield" userId="8dad7499c49236c5" providerId="LiveId" clId="{28052BFA-FC22-4644-A779-3BEC7B03BC6C}" dt="2025-06-02T18:38:10.403" v="200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Jonathan Sheffield" userId="8dad7499c49236c5" providerId="LiveId" clId="{28052BFA-FC22-4644-A779-3BEC7B03BC6C}" dt="2025-06-03T03:42:44.168" v="4226" actId="1076"/>
          <ac:spMkLst>
            <pc:docMk/>
            <pc:sldMk cId="0" sldId="259"/>
            <ac:spMk id="4" creationId="{00000000-0000-0000-0000-000000000000}"/>
          </ac:spMkLst>
        </pc:spChg>
      </pc:sldChg>
      <pc:sldChg chg="modSp mod ord">
        <pc:chgData name="Jonathan Sheffield" userId="8dad7499c49236c5" providerId="LiveId" clId="{28052BFA-FC22-4644-A779-3BEC7B03BC6C}" dt="2025-06-03T13:57:49.767" v="6909" actId="20577"/>
        <pc:sldMkLst>
          <pc:docMk/>
          <pc:sldMk cId="0" sldId="260"/>
        </pc:sldMkLst>
        <pc:spChg chg="mod">
          <ac:chgData name="Jonathan Sheffield" userId="8dad7499c49236c5" providerId="LiveId" clId="{28052BFA-FC22-4644-A779-3BEC7B03BC6C}" dt="2025-06-03T13:57:49.767" v="6909" actId="20577"/>
          <ac:spMkLst>
            <pc:docMk/>
            <pc:sldMk cId="0" sldId="260"/>
            <ac:spMk id="2" creationId="{00000000-0000-0000-0000-000000000000}"/>
          </ac:spMkLst>
        </pc:spChg>
      </pc:sldChg>
      <pc:sldChg chg="modSp mod ord">
        <pc:chgData name="Jonathan Sheffield" userId="8dad7499c49236c5" providerId="LiveId" clId="{28052BFA-FC22-4644-A779-3BEC7B03BC6C}" dt="2025-06-03T03:43:04.308" v="4242" actId="20577"/>
        <pc:sldMkLst>
          <pc:docMk/>
          <pc:sldMk cId="0" sldId="261"/>
        </pc:sldMkLst>
        <pc:spChg chg="mod">
          <ac:chgData name="Jonathan Sheffield" userId="8dad7499c49236c5" providerId="LiveId" clId="{28052BFA-FC22-4644-A779-3BEC7B03BC6C}" dt="2025-06-03T03:43:04.308" v="4242" actId="20577"/>
          <ac:spMkLst>
            <pc:docMk/>
            <pc:sldMk cId="0" sldId="261"/>
            <ac:spMk id="2" creationId="{00000000-0000-0000-0000-000000000000}"/>
          </ac:spMkLst>
        </pc:spChg>
      </pc:sldChg>
      <pc:sldChg chg="del">
        <pc:chgData name="Jonathan Sheffield" userId="8dad7499c49236c5" providerId="LiveId" clId="{28052BFA-FC22-4644-A779-3BEC7B03BC6C}" dt="2025-06-02T18:41:16.483" v="429" actId="47"/>
        <pc:sldMkLst>
          <pc:docMk/>
          <pc:sldMk cId="0" sldId="262"/>
        </pc:sldMkLst>
      </pc:sldChg>
      <pc:sldChg chg="del">
        <pc:chgData name="Jonathan Sheffield" userId="8dad7499c49236c5" providerId="LiveId" clId="{28052BFA-FC22-4644-A779-3BEC7B03BC6C}" dt="2025-06-02T18:41:17.617" v="430" actId="47"/>
        <pc:sldMkLst>
          <pc:docMk/>
          <pc:sldMk cId="0" sldId="263"/>
        </pc:sldMkLst>
      </pc:sldChg>
      <pc:sldChg chg="modSp mod">
        <pc:chgData name="Jonathan Sheffield" userId="8dad7499c49236c5" providerId="LiveId" clId="{28052BFA-FC22-4644-A779-3BEC7B03BC6C}" dt="2025-06-03T19:04:11.454" v="7070" actId="20577"/>
        <pc:sldMkLst>
          <pc:docMk/>
          <pc:sldMk cId="0" sldId="264"/>
        </pc:sldMkLst>
        <pc:spChg chg="mod">
          <ac:chgData name="Jonathan Sheffield" userId="8dad7499c49236c5" providerId="LiveId" clId="{28052BFA-FC22-4644-A779-3BEC7B03BC6C}" dt="2025-06-03T19:04:11.454" v="7070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add del mod">
        <pc:chgData name="Jonathan Sheffield" userId="8dad7499c49236c5" providerId="LiveId" clId="{28052BFA-FC22-4644-A779-3BEC7B03BC6C}" dt="2025-06-03T19:08:24.150" v="7118" actId="20577"/>
        <pc:sldMkLst>
          <pc:docMk/>
          <pc:sldMk cId="0" sldId="265"/>
        </pc:sldMkLst>
        <pc:spChg chg="mod">
          <ac:chgData name="Jonathan Sheffield" userId="8dad7499c49236c5" providerId="LiveId" clId="{28052BFA-FC22-4644-A779-3BEC7B03BC6C}" dt="2025-06-03T19:08:24.150" v="7118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Jonathan Sheffield" userId="8dad7499c49236c5" providerId="LiveId" clId="{28052BFA-FC22-4644-A779-3BEC7B03BC6C}" dt="2025-06-02T19:02:56.293" v="2099" actId="20577"/>
          <ac:spMkLst>
            <pc:docMk/>
            <pc:sldMk cId="0" sldId="265"/>
            <ac:spMk id="3" creationId="{00000000-0000-0000-0000-000000000000}"/>
          </ac:spMkLst>
        </pc:spChg>
      </pc:sldChg>
      <pc:sldChg chg="del">
        <pc:chgData name="Jonathan Sheffield" userId="8dad7499c49236c5" providerId="LiveId" clId="{28052BFA-FC22-4644-A779-3BEC7B03BC6C}" dt="2025-06-03T19:11:31.391" v="7184" actId="47"/>
        <pc:sldMkLst>
          <pc:docMk/>
          <pc:sldMk cId="0" sldId="266"/>
        </pc:sldMkLst>
      </pc:sldChg>
      <pc:sldChg chg="ord">
        <pc:chgData name="Jonathan Sheffield" userId="8dad7499c49236c5" providerId="LiveId" clId="{28052BFA-FC22-4644-A779-3BEC7B03BC6C}" dt="2025-06-03T19:11:27.423" v="7183"/>
        <pc:sldMkLst>
          <pc:docMk/>
          <pc:sldMk cId="0" sldId="268"/>
        </pc:sldMkLst>
      </pc:sldChg>
      <pc:sldChg chg="del">
        <pc:chgData name="Jonathan Sheffield" userId="8dad7499c49236c5" providerId="LiveId" clId="{28052BFA-FC22-4644-A779-3BEC7B03BC6C}" dt="2025-06-02T18:41:19.334" v="431" actId="47"/>
        <pc:sldMkLst>
          <pc:docMk/>
          <pc:sldMk cId="3140294816" sldId="269"/>
        </pc:sldMkLst>
      </pc:sldChg>
      <pc:sldChg chg="modSp mod">
        <pc:chgData name="Jonathan Sheffield" userId="8dad7499c49236c5" providerId="LiveId" clId="{28052BFA-FC22-4644-A779-3BEC7B03BC6C}" dt="2025-06-03T03:46:45.316" v="4420" actId="114"/>
        <pc:sldMkLst>
          <pc:docMk/>
          <pc:sldMk cId="3743593355" sldId="270"/>
        </pc:sldMkLst>
        <pc:spChg chg="mod">
          <ac:chgData name="Jonathan Sheffield" userId="8dad7499c49236c5" providerId="LiveId" clId="{28052BFA-FC22-4644-A779-3BEC7B03BC6C}" dt="2025-06-03T03:46:45.316" v="4420" actId="114"/>
          <ac:spMkLst>
            <pc:docMk/>
            <pc:sldMk cId="3743593355" sldId="270"/>
            <ac:spMk id="2" creationId="{D5F2B3ED-72F7-0302-C38B-753277D96AC6}"/>
          </ac:spMkLst>
        </pc:spChg>
      </pc:sldChg>
      <pc:sldChg chg="addSp modSp mod">
        <pc:chgData name="Jonathan Sheffield" userId="8dad7499c49236c5" providerId="LiveId" clId="{28052BFA-FC22-4644-A779-3BEC7B03BC6C}" dt="2025-06-03T19:09:39.531" v="7128" actId="20577"/>
        <pc:sldMkLst>
          <pc:docMk/>
          <pc:sldMk cId="269237112" sldId="271"/>
        </pc:sldMkLst>
        <pc:spChg chg="mod">
          <ac:chgData name="Jonathan Sheffield" userId="8dad7499c49236c5" providerId="LiveId" clId="{28052BFA-FC22-4644-A779-3BEC7B03BC6C}" dt="2025-06-03T19:09:39.531" v="7128" actId="20577"/>
          <ac:spMkLst>
            <pc:docMk/>
            <pc:sldMk cId="269237112" sldId="271"/>
            <ac:spMk id="2" creationId="{A19C4722-7503-9386-807F-919F3550107B}"/>
          </ac:spMkLst>
        </pc:spChg>
        <pc:spChg chg="mod">
          <ac:chgData name="Jonathan Sheffield" userId="8dad7499c49236c5" providerId="LiveId" clId="{28052BFA-FC22-4644-A779-3BEC7B03BC6C}" dt="2025-06-03T03:26:42.556" v="3875" actId="114"/>
          <ac:spMkLst>
            <pc:docMk/>
            <pc:sldMk cId="269237112" sldId="271"/>
            <ac:spMk id="3" creationId="{C7F2DD6C-0DA4-04EC-667C-DC9353C3473F}"/>
          </ac:spMkLst>
        </pc:spChg>
        <pc:spChg chg="add">
          <ac:chgData name="Jonathan Sheffield" userId="8dad7499c49236c5" providerId="LiveId" clId="{28052BFA-FC22-4644-A779-3BEC7B03BC6C}" dt="2025-06-03T03:30:37.870" v="3935"/>
          <ac:spMkLst>
            <pc:docMk/>
            <pc:sldMk cId="269237112" sldId="271"/>
            <ac:spMk id="4" creationId="{E4EC198D-82B9-E11B-14C4-2AF5FF43342A}"/>
          </ac:spMkLst>
        </pc:spChg>
      </pc:sldChg>
      <pc:sldChg chg="modSp del mod">
        <pc:chgData name="Jonathan Sheffield" userId="8dad7499c49236c5" providerId="LiveId" clId="{28052BFA-FC22-4644-A779-3BEC7B03BC6C}" dt="2025-06-02T19:02:35.985" v="2063" actId="47"/>
        <pc:sldMkLst>
          <pc:docMk/>
          <pc:sldMk cId="121370404" sldId="272"/>
        </pc:sldMkLst>
        <pc:spChg chg="mod">
          <ac:chgData name="Jonathan Sheffield" userId="8dad7499c49236c5" providerId="LiveId" clId="{28052BFA-FC22-4644-A779-3BEC7B03BC6C}" dt="2025-06-02T19:02:30.514" v="2061" actId="21"/>
          <ac:spMkLst>
            <pc:docMk/>
            <pc:sldMk cId="121370404" sldId="272"/>
            <ac:spMk id="2" creationId="{2B7369ED-3BB3-72D6-61F2-85442AB050C1}"/>
          </ac:spMkLst>
        </pc:spChg>
      </pc:sldChg>
      <pc:sldChg chg="modSp mod ord">
        <pc:chgData name="Jonathan Sheffield" userId="8dad7499c49236c5" providerId="LiveId" clId="{28052BFA-FC22-4644-A779-3BEC7B03BC6C}" dt="2025-06-03T13:53:41.513" v="6643" actId="20577"/>
        <pc:sldMkLst>
          <pc:docMk/>
          <pc:sldMk cId="1107637285" sldId="273"/>
        </pc:sldMkLst>
        <pc:spChg chg="mod">
          <ac:chgData name="Jonathan Sheffield" userId="8dad7499c49236c5" providerId="LiveId" clId="{28052BFA-FC22-4644-A779-3BEC7B03BC6C}" dt="2025-06-03T13:53:41.513" v="6643" actId="20577"/>
          <ac:spMkLst>
            <pc:docMk/>
            <pc:sldMk cId="1107637285" sldId="273"/>
            <ac:spMk id="2" creationId="{7B744A62-2BD4-0534-2A83-7B28AF91D8F9}"/>
          </ac:spMkLst>
        </pc:spChg>
      </pc:sldChg>
      <pc:sldChg chg="modSp mod ord">
        <pc:chgData name="Jonathan Sheffield" userId="8dad7499c49236c5" providerId="LiveId" clId="{28052BFA-FC22-4644-A779-3BEC7B03BC6C}" dt="2025-06-03T14:00:54.806" v="6925" actId="20577"/>
        <pc:sldMkLst>
          <pc:docMk/>
          <pc:sldMk cId="2149550205" sldId="274"/>
        </pc:sldMkLst>
        <pc:spChg chg="mod">
          <ac:chgData name="Jonathan Sheffield" userId="8dad7499c49236c5" providerId="LiveId" clId="{28052BFA-FC22-4644-A779-3BEC7B03BC6C}" dt="2025-06-03T14:00:54.806" v="6925" actId="20577"/>
          <ac:spMkLst>
            <pc:docMk/>
            <pc:sldMk cId="2149550205" sldId="274"/>
            <ac:spMk id="2" creationId="{879118E1-960F-0965-BE42-52B2668961B1}"/>
          </ac:spMkLst>
        </pc:spChg>
      </pc:sldChg>
      <pc:sldChg chg="modSp del mod ord">
        <pc:chgData name="Jonathan Sheffield" userId="8dad7499c49236c5" providerId="LiveId" clId="{28052BFA-FC22-4644-A779-3BEC7B03BC6C}" dt="2025-06-02T19:00:53.934" v="2030" actId="47"/>
        <pc:sldMkLst>
          <pc:docMk/>
          <pc:sldMk cId="788487790" sldId="275"/>
        </pc:sldMkLst>
        <pc:spChg chg="mod">
          <ac:chgData name="Jonathan Sheffield" userId="8dad7499c49236c5" providerId="LiveId" clId="{28052BFA-FC22-4644-A779-3BEC7B03BC6C}" dt="2025-06-02T19:00:46.263" v="2029" actId="20577"/>
          <ac:spMkLst>
            <pc:docMk/>
            <pc:sldMk cId="788487790" sldId="275"/>
            <ac:spMk id="2" creationId="{63E9C845-C2D4-559E-48FD-49EBCAE7F667}"/>
          </ac:spMkLst>
        </pc:spChg>
        <pc:spChg chg="mod">
          <ac:chgData name="Jonathan Sheffield" userId="8dad7499c49236c5" providerId="LiveId" clId="{28052BFA-FC22-4644-A779-3BEC7B03BC6C}" dt="2025-06-02T19:00:43.740" v="2028" actId="6549"/>
          <ac:spMkLst>
            <pc:docMk/>
            <pc:sldMk cId="788487790" sldId="275"/>
            <ac:spMk id="3" creationId="{22613F03-C8D5-AFCC-7DCE-4D181E350F88}"/>
          </ac:spMkLst>
        </pc:spChg>
      </pc:sldChg>
      <pc:sldChg chg="modSp mod">
        <pc:chgData name="Jonathan Sheffield" userId="8dad7499c49236c5" providerId="LiveId" clId="{28052BFA-FC22-4644-A779-3BEC7B03BC6C}" dt="2025-06-02T19:03:43.034" v="2114" actId="115"/>
        <pc:sldMkLst>
          <pc:docMk/>
          <pc:sldMk cId="1917900762" sldId="276"/>
        </pc:sldMkLst>
        <pc:spChg chg="mod">
          <ac:chgData name="Jonathan Sheffield" userId="8dad7499c49236c5" providerId="LiveId" clId="{28052BFA-FC22-4644-A779-3BEC7B03BC6C}" dt="2025-06-02T19:03:43.034" v="2114" actId="115"/>
          <ac:spMkLst>
            <pc:docMk/>
            <pc:sldMk cId="1917900762" sldId="276"/>
            <ac:spMk id="2" creationId="{0CBB769E-8354-3EAE-2352-28CECA1B3B93}"/>
          </ac:spMkLst>
        </pc:spChg>
        <pc:spChg chg="mod">
          <ac:chgData name="Jonathan Sheffield" userId="8dad7499c49236c5" providerId="LiveId" clId="{28052BFA-FC22-4644-A779-3BEC7B03BC6C}" dt="2025-06-02T19:02:14.354" v="2048" actId="114"/>
          <ac:spMkLst>
            <pc:docMk/>
            <pc:sldMk cId="1917900762" sldId="276"/>
            <ac:spMk id="3" creationId="{43CFC63B-C17D-CAB2-EFC0-EC3DD9270DEC}"/>
          </ac:spMkLst>
        </pc:spChg>
      </pc:sldChg>
      <pc:sldChg chg="modSp add mod">
        <pc:chgData name="Jonathan Sheffield" userId="8dad7499c49236c5" providerId="LiveId" clId="{28052BFA-FC22-4644-A779-3BEC7B03BC6C}" dt="2025-06-03T19:07:57.965" v="7116" actId="20577"/>
        <pc:sldMkLst>
          <pc:docMk/>
          <pc:sldMk cId="2965651526" sldId="277"/>
        </pc:sldMkLst>
        <pc:spChg chg="mod">
          <ac:chgData name="Jonathan Sheffield" userId="8dad7499c49236c5" providerId="LiveId" clId="{28052BFA-FC22-4644-A779-3BEC7B03BC6C}" dt="2025-06-03T19:07:57.965" v="7116" actId="20577"/>
          <ac:spMkLst>
            <pc:docMk/>
            <pc:sldMk cId="2965651526" sldId="277"/>
            <ac:spMk id="2" creationId="{8A9D2A7E-F17D-6703-A89C-958661734EC3}"/>
          </ac:spMkLst>
        </pc:spChg>
      </pc:sldChg>
      <pc:sldChg chg="add del setBg">
        <pc:chgData name="Jonathan Sheffield" userId="8dad7499c49236c5" providerId="LiveId" clId="{28052BFA-FC22-4644-A779-3BEC7B03BC6C}" dt="2025-06-02T19:02:24.351" v="2059"/>
        <pc:sldMkLst>
          <pc:docMk/>
          <pc:sldMk cId="3080394618" sldId="277"/>
        </pc:sldMkLst>
      </pc:sldChg>
      <pc:sldChg chg="new del">
        <pc:chgData name="Jonathan Sheffield" userId="8dad7499c49236c5" providerId="LiveId" clId="{28052BFA-FC22-4644-A779-3BEC7B03BC6C}" dt="2025-06-02T19:14:55.466" v="2838" actId="47"/>
        <pc:sldMkLst>
          <pc:docMk/>
          <pc:sldMk cId="93003513" sldId="278"/>
        </pc:sldMkLst>
      </pc:sldChg>
      <pc:sldChg chg="modSp add mod">
        <pc:chgData name="Jonathan Sheffield" userId="8dad7499c49236c5" providerId="LiveId" clId="{28052BFA-FC22-4644-A779-3BEC7B03BC6C}" dt="2025-06-03T19:11:21.862" v="7181" actId="20577"/>
        <pc:sldMkLst>
          <pc:docMk/>
          <pc:sldMk cId="4200792461" sldId="278"/>
        </pc:sldMkLst>
        <pc:spChg chg="mod">
          <ac:chgData name="Jonathan Sheffield" userId="8dad7499c49236c5" providerId="LiveId" clId="{28052BFA-FC22-4644-A779-3BEC7B03BC6C}" dt="2025-06-03T19:11:21.862" v="7181" actId="20577"/>
          <ac:spMkLst>
            <pc:docMk/>
            <pc:sldMk cId="4200792461" sldId="278"/>
            <ac:spMk id="2" creationId="{9DB71175-B91C-0E21-F3DC-9F887654773A}"/>
          </ac:spMkLst>
        </pc:spChg>
        <pc:spChg chg="mod">
          <ac:chgData name="Jonathan Sheffield" userId="8dad7499c49236c5" providerId="LiveId" clId="{28052BFA-FC22-4644-A779-3BEC7B03BC6C}" dt="2025-06-02T19:15:07.560" v="2872" actId="20577"/>
          <ac:spMkLst>
            <pc:docMk/>
            <pc:sldMk cId="4200792461" sldId="278"/>
            <ac:spMk id="3" creationId="{E42AACEA-94BF-11DD-04F0-92454E0FBAB3}"/>
          </ac:spMkLst>
        </pc:spChg>
      </pc:sldChg>
      <pc:sldChg chg="modSp add mod ord">
        <pc:chgData name="Jonathan Sheffield" userId="8dad7499c49236c5" providerId="LiveId" clId="{28052BFA-FC22-4644-A779-3BEC7B03BC6C}" dt="2025-06-03T19:02:14.719" v="7040"/>
        <pc:sldMkLst>
          <pc:docMk/>
          <pc:sldMk cId="2709903613" sldId="279"/>
        </pc:sldMkLst>
        <pc:spChg chg="mod">
          <ac:chgData name="Jonathan Sheffield" userId="8dad7499c49236c5" providerId="LiveId" clId="{28052BFA-FC22-4644-A779-3BEC7B03BC6C}" dt="2025-06-03T04:03:58.444" v="6066" actId="20577"/>
          <ac:spMkLst>
            <pc:docMk/>
            <pc:sldMk cId="2709903613" sldId="279"/>
            <ac:spMk id="2" creationId="{CCD0D539-033E-5665-1DDC-8F429BFE6500}"/>
          </ac:spMkLst>
        </pc:spChg>
        <pc:spChg chg="mod">
          <ac:chgData name="Jonathan Sheffield" userId="8dad7499c49236c5" providerId="LiveId" clId="{28052BFA-FC22-4644-A779-3BEC7B03BC6C}" dt="2025-06-03T03:57:09.966" v="5310" actId="122"/>
          <ac:spMkLst>
            <pc:docMk/>
            <pc:sldMk cId="2709903613" sldId="279"/>
            <ac:spMk id="3" creationId="{97198032-750F-8767-1D49-D2F202983D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ubstack.com/@jonathanjsheffield?r=58r4ty&amp;utm_campaign=profile&amp;utm_medium=profile-page" TargetMode="External"/><Relationship Id="rId2" Type="http://schemas.openxmlformats.org/officeDocument/2006/relationships/hyperlink" Target="http://www.linkedin.com/in/jonathan-sheffield-43475788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bsky.app/profile/jsheffield.bsky.socia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04800" y="1607046"/>
            <a:ext cx="17830800" cy="32316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399"/>
              </a:lnSpc>
            </a:pPr>
            <a:r>
              <a:rPr lang="en-US" sz="10499" b="1" spc="-209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Beyond Briefs: </a:t>
            </a:r>
            <a:br>
              <a:rPr lang="en-US" sz="10499" b="1" spc="-209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</a:br>
            <a:r>
              <a:rPr lang="en-US" sz="8000" b="1" spc="-209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Adding GenAI Assignments to Your Spring Persuasive Writing Problem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509084" y="8267700"/>
            <a:ext cx="13269831" cy="18979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00"/>
              </a:lnSpc>
            </a:pPr>
            <a:r>
              <a:rPr lang="en-US" sz="3700" spc="3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Legal Writing Institute’s A.I. Committee </a:t>
            </a:r>
            <a:br>
              <a:rPr lang="en-US" sz="3700" spc="3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</a:br>
            <a:r>
              <a:rPr lang="en-US" sz="3700" i="1" spc="3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A.I. &amp; Legal Skills: Innovation, Impact, &amp; Integrity</a:t>
            </a:r>
          </a:p>
          <a:p>
            <a:pPr algn="ctr">
              <a:lnSpc>
                <a:spcPts val="3700"/>
              </a:lnSpc>
            </a:pPr>
            <a:r>
              <a:rPr lang="en-US" sz="3700" spc="3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June 3, 2025</a:t>
            </a:r>
          </a:p>
          <a:p>
            <a:pPr algn="ctr">
              <a:lnSpc>
                <a:spcPts val="3700"/>
              </a:lnSpc>
            </a:pPr>
            <a:endParaRPr lang="en-US" sz="3700" spc="344" dirty="0">
              <a:solidFill>
                <a:srgbClr val="252525"/>
              </a:solidFill>
              <a:latin typeface="Crimson Pro"/>
              <a:ea typeface="Crimson Pro"/>
              <a:cs typeface="Crimson Pro"/>
              <a:sym typeface="Crimson Pr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5140415"/>
            <a:ext cx="16375898" cy="1108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8959"/>
              </a:lnSpc>
            </a:pPr>
            <a:r>
              <a:rPr lang="en-US" sz="6309" spc="151" dirty="0">
                <a:solidFill>
                  <a:srgbClr val="000000"/>
                </a:solidFill>
                <a:latin typeface="Cinzel"/>
                <a:ea typeface="Cinzel"/>
                <a:cs typeface="Cinzel"/>
                <a:sym typeface="Cinzel"/>
              </a:rPr>
              <a:t>Jonathan J. Sheffield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6600" y="6352051"/>
            <a:ext cx="11734800" cy="1332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5267"/>
              </a:lnSpc>
            </a:pPr>
            <a:r>
              <a:rPr lang="en-US" sz="3709" spc="89" dirty="0">
                <a:solidFill>
                  <a:srgbClr val="000000"/>
                </a:solidFill>
                <a:latin typeface="Cinzel"/>
                <a:ea typeface="Cinzel"/>
                <a:cs typeface="Cinzel"/>
                <a:sym typeface="Cinzel"/>
              </a:rPr>
              <a:t>Clinical Assistant Professor, </a:t>
            </a:r>
            <a:br>
              <a:rPr lang="en-US" sz="3709" spc="89" dirty="0">
                <a:solidFill>
                  <a:srgbClr val="000000"/>
                </a:solidFill>
                <a:latin typeface="Cinzel"/>
                <a:ea typeface="Cinzel"/>
                <a:cs typeface="Cinzel"/>
                <a:sym typeface="Cinzel"/>
              </a:rPr>
            </a:br>
            <a:r>
              <a:rPr lang="en-US" sz="3709" spc="89" dirty="0">
                <a:solidFill>
                  <a:srgbClr val="000000"/>
                </a:solidFill>
                <a:latin typeface="Cinzel"/>
                <a:ea typeface="Cinzel"/>
                <a:cs typeface="Cinzel"/>
                <a:sym typeface="Cinzel"/>
              </a:rPr>
              <a:t>Loyola University Chicago School of Law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63E7C0-9B52-5AB7-AA3E-00DBF8CCA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879118E1-960F-0965-BE42-52B2668961B1}"/>
              </a:ext>
            </a:extLst>
          </p:cNvPr>
          <p:cNvSpPr txBox="1"/>
          <p:nvPr/>
        </p:nvSpPr>
        <p:spPr>
          <a:xfrm>
            <a:off x="331549" y="2628900"/>
            <a:ext cx="17624902" cy="65745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21002" lvl="1" algn="l">
              <a:lnSpc>
                <a:spcPts val="4289"/>
              </a:lnSpc>
            </a:pPr>
            <a:r>
              <a:rPr lang="en-US" sz="3600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Assignment Overview: </a:t>
            </a:r>
            <a:r>
              <a:rPr lang="en-US" sz="36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In-class mediation ended without an agreement in principle, but parties are close to resolution, partner has asked associate/student to draft agreement to send to OC with terms that could induce other side to settle.</a:t>
            </a:r>
            <a:br>
              <a:rPr lang="en-US" sz="36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</a:br>
            <a:endParaRPr lang="en-US" sz="3600" spc="163" dirty="0">
              <a:solidFill>
                <a:srgbClr val="252525"/>
              </a:solidFill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  <a:p>
            <a:pPr marL="421002" lvl="1" algn="l">
              <a:lnSpc>
                <a:spcPts val="4289"/>
              </a:lnSpc>
            </a:pPr>
            <a:r>
              <a:rPr lang="en-US" sz="3600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Assignment Instructions: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Consider terms to include (client favorable, persuasive to opponent, &amp; essential) 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Start drafting with GenAI using chosen terms &amp; template 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Human review: Verify, revise, edit, &amp; proofread terms &amp; other contents of GenAI produced draft agreement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Prepare email to opponent with draft agreement attached (use GenAI)</a:t>
            </a:r>
          </a:p>
          <a:p>
            <a:pPr marL="1163952" lvl="1" indent="-742950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Peer Review (in class), Class Debrief, Self-Reflection (after class) 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endParaRPr lang="en-US" sz="3200" spc="163" dirty="0">
              <a:solidFill>
                <a:srgbClr val="252525"/>
              </a:solidFill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F9058C2-87F0-FBB7-D03E-04510B30A089}"/>
              </a:ext>
            </a:extLst>
          </p:cNvPr>
          <p:cNvSpPr txBox="1"/>
          <p:nvPr/>
        </p:nvSpPr>
        <p:spPr>
          <a:xfrm>
            <a:off x="331549" y="915095"/>
            <a:ext cx="17624902" cy="8213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20"/>
              </a:lnSpc>
            </a:pPr>
            <a:r>
              <a:rPr lang="en-US" sz="8025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Settlement Agreement Assignment</a:t>
            </a:r>
          </a:p>
        </p:txBody>
      </p:sp>
    </p:spTree>
    <p:extLst>
      <p:ext uri="{BB962C8B-B14F-4D97-AF65-F5344CB8AC3E}">
        <p14:creationId xmlns:p14="http://schemas.microsoft.com/office/powerpoint/2010/main" val="2149550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6AB6DA-5CBC-8F54-7896-BAB803044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7B744A62-2BD4-0534-2A83-7B28AF91D8F9}"/>
              </a:ext>
            </a:extLst>
          </p:cNvPr>
          <p:cNvSpPr txBox="1"/>
          <p:nvPr/>
        </p:nvSpPr>
        <p:spPr>
          <a:xfrm>
            <a:off x="247179" y="2324100"/>
            <a:ext cx="17624902" cy="60657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842005" lvl="1" indent="-421003" algn="l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Exercise Handouts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for Attorneys &amp; Clients (Plaintiffs &amp; Defendants)</a:t>
            </a:r>
          </a:p>
          <a:p>
            <a:pPr marL="842005" lvl="1" indent="-421003">
              <a:lnSpc>
                <a:spcPts val="4289"/>
              </a:lnSpc>
              <a:buFont typeface="Arial"/>
              <a:buChar char="•"/>
            </a:pPr>
            <a:r>
              <a:rPr lang="en-US" sz="4000" b="1" dirty="0">
                <a:latin typeface="Crimson Pro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Instructions for Settlement Agreement Writing</a:t>
            </a:r>
          </a:p>
          <a:p>
            <a:pPr marL="842005" lvl="1" indent="-421003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Practical Guide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on Mediation, Negotiation, &amp; Settlement from me, ABA, &amp; Lexis  </a:t>
            </a:r>
          </a:p>
          <a:p>
            <a:pPr marL="842005" lvl="1" indent="-421003" algn="l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Templates for Settlement Agreement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(Westlaw &amp; Lexis)</a:t>
            </a:r>
          </a:p>
          <a:p>
            <a:pPr marL="842005" lvl="1" indent="-421003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Sample Settlement Agreements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in other contexts</a:t>
            </a:r>
            <a:endParaRPr lang="en-US" sz="3899" b="1" spc="163" dirty="0">
              <a:solidFill>
                <a:srgbClr val="252525"/>
              </a:solidFill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  <a:p>
            <a:pPr marL="842005" lvl="1" indent="-421003">
              <a:lnSpc>
                <a:spcPts val="4289"/>
              </a:lnSpc>
              <a:buFont typeface="Arial"/>
              <a:buChar char="•"/>
            </a:pPr>
            <a:r>
              <a:rPr lang="en-US" sz="3899" i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[After Discussing As Class] </a:t>
            </a: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Sample Settlement Agreement for this Case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with annotations about GenAI’s output</a:t>
            </a:r>
            <a:endParaRPr lang="en-US" sz="3899" b="1" spc="163" dirty="0">
              <a:solidFill>
                <a:srgbClr val="252525"/>
              </a:solidFill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  <a:p>
            <a:pPr marL="842005" lvl="1" indent="-421003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Reflection Sheet for Exercise &amp; Assignment</a:t>
            </a:r>
          </a:p>
          <a:p>
            <a:pPr marL="1906902" lvl="3" indent="-571500">
              <a:lnSpc>
                <a:spcPts val="4289"/>
              </a:lnSpc>
              <a:buFont typeface="Courier New" panose="02070309020205020404" pitchFamily="49" charset="0"/>
              <a:buChar char="o"/>
            </a:pPr>
            <a:r>
              <a:rPr lang="en-US" sz="40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Insights on mediation, negotiation, &amp; settlement agreement, and advocacy thoughts</a:t>
            </a:r>
            <a:endParaRPr lang="en-US" sz="3899" spc="163" dirty="0">
              <a:solidFill>
                <a:srgbClr val="252525"/>
              </a:solidFill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FE7DDC0-E3E9-53E1-EE01-BDBE6AD0E056}"/>
              </a:ext>
            </a:extLst>
          </p:cNvPr>
          <p:cNvSpPr txBox="1"/>
          <p:nvPr/>
        </p:nvSpPr>
        <p:spPr>
          <a:xfrm>
            <a:off x="247179" y="782722"/>
            <a:ext cx="17624902" cy="8213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20"/>
              </a:lnSpc>
            </a:pPr>
            <a:r>
              <a:rPr lang="en-US" sz="8025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Materials for Students</a:t>
            </a:r>
          </a:p>
        </p:txBody>
      </p:sp>
    </p:spTree>
    <p:extLst>
      <p:ext uri="{BB962C8B-B14F-4D97-AF65-F5344CB8AC3E}">
        <p14:creationId xmlns:p14="http://schemas.microsoft.com/office/powerpoint/2010/main" val="1107637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7A3194-4A41-38BA-1321-23770022F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A19C4722-7503-9386-807F-919F3550107B}"/>
              </a:ext>
            </a:extLst>
          </p:cNvPr>
          <p:cNvSpPr txBox="1"/>
          <p:nvPr/>
        </p:nvSpPr>
        <p:spPr>
          <a:xfrm>
            <a:off x="247179" y="2600836"/>
            <a:ext cx="16714665" cy="61445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7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78045" lvl="1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4800" b="1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GenAI As Transactional Writing Assistant, What Students Learned:</a:t>
            </a: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Helpful </a:t>
            </a:r>
            <a:r>
              <a:rPr lang="en-US" sz="48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starting point</a:t>
            </a: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, providing a solid </a:t>
            </a:r>
            <a:r>
              <a:rPr lang="en-US" sz="48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structure and tone </a:t>
            </a: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for settlement agreement. </a:t>
            </a: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May </a:t>
            </a:r>
            <a:r>
              <a:rPr lang="en-US" sz="48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omit</a:t>
            </a: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 key sections or relevant law. </a:t>
            </a: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Can be </a:t>
            </a:r>
            <a:r>
              <a:rPr lang="en-US" sz="48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too general </a:t>
            </a: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with vague prompts</a:t>
            </a: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Often requires </a:t>
            </a:r>
            <a:r>
              <a:rPr lang="en-US" sz="48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human editing </a:t>
            </a: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to include </a:t>
            </a:r>
            <a:r>
              <a:rPr lang="en-US" sz="48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specific facts </a:t>
            </a: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and </a:t>
            </a:r>
            <a:r>
              <a:rPr lang="en-US" sz="48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client limits </a:t>
            </a: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on settlement. </a:t>
            </a: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(one) preferred to provide a list of </a:t>
            </a:r>
            <a:r>
              <a:rPr lang="en-US" sz="48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material terms </a:t>
            </a:r>
            <a:r>
              <a:rPr lang="en-US" sz="48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to AI rather than drafting the whole document using AI.</a:t>
            </a:r>
          </a:p>
          <a:p>
            <a:pPr marL="846222" lvl="2">
              <a:lnSpc>
                <a:spcPts val="3964"/>
              </a:lnSpc>
              <a:defRPr/>
            </a:pPr>
            <a:endParaRPr lang="en-US" sz="4800" spc="151" dirty="0">
              <a:solidFill>
                <a:srgbClr val="252525"/>
              </a:solidFill>
              <a:latin typeface="Crimson Pro" panose="020B0604020202020204" charset="0"/>
              <a:sym typeface="Crimson Pro Bold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7F2DD6C-0DA4-04EC-667C-DC9353C3473F}"/>
              </a:ext>
            </a:extLst>
          </p:cNvPr>
          <p:cNvSpPr txBox="1"/>
          <p:nvPr/>
        </p:nvSpPr>
        <p:spPr>
          <a:xfrm>
            <a:off x="247179" y="680571"/>
            <a:ext cx="17624902" cy="16421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25" b="1" i="0" u="none" strike="noStrike" kern="1200" cap="none" spc="0" normalizeH="0" baseline="0" noProof="0" dirty="0">
                <a:ln>
                  <a:noFill/>
                </a:ln>
                <a:solidFill>
                  <a:srgbClr val="8F0707"/>
                </a:solidFill>
                <a:effectLst/>
                <a:uLnTx/>
                <a:uFillTx/>
                <a:latin typeface="The Seasons Bold"/>
                <a:ea typeface="The Seasons Bold"/>
                <a:cs typeface="The Seasons Bold"/>
                <a:sym typeface="The Seasons Bold"/>
              </a:rPr>
              <a:t>Student Self-Reflections </a:t>
            </a:r>
            <a:br>
              <a:rPr kumimoji="0" lang="en-US" sz="8025" b="1" i="0" u="none" strike="noStrike" kern="1200" cap="none" spc="0" normalizeH="0" baseline="0" noProof="0" dirty="0">
                <a:ln>
                  <a:noFill/>
                </a:ln>
                <a:solidFill>
                  <a:srgbClr val="8F0707"/>
                </a:solidFill>
                <a:effectLst/>
                <a:uLnTx/>
                <a:uFillTx/>
                <a:latin typeface="The Seasons Bold"/>
                <a:ea typeface="The Seasons Bold"/>
                <a:cs typeface="The Seasons Bold"/>
                <a:sym typeface="The Seasons Bold"/>
              </a:rPr>
            </a:br>
            <a:r>
              <a:rPr kumimoji="0" lang="en-US" sz="8025" b="1" i="1" u="none" strike="noStrike" kern="1200" cap="none" spc="0" normalizeH="0" baseline="0" noProof="0" dirty="0">
                <a:ln>
                  <a:noFill/>
                </a:ln>
                <a:solidFill>
                  <a:srgbClr val="8F0707"/>
                </a:solidFill>
                <a:effectLst/>
                <a:uLnTx/>
                <a:uFillTx/>
                <a:latin typeface="The Seasons Bold"/>
                <a:ea typeface="The Seasons Bold"/>
                <a:cs typeface="The Seasons Bold"/>
                <a:sym typeface="The Seasons Bold"/>
              </a:rPr>
              <a:t>Spring 2025</a:t>
            </a:r>
          </a:p>
        </p:txBody>
      </p:sp>
    </p:spTree>
    <p:extLst>
      <p:ext uri="{BB962C8B-B14F-4D97-AF65-F5344CB8AC3E}">
        <p14:creationId xmlns:p14="http://schemas.microsoft.com/office/powerpoint/2010/main" val="269237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3C7676-02EF-8B8B-B30F-A44DCA40F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9DB71175-B91C-0E21-F3DC-9F887654773A}"/>
              </a:ext>
            </a:extLst>
          </p:cNvPr>
          <p:cNvSpPr txBox="1"/>
          <p:nvPr/>
        </p:nvSpPr>
        <p:spPr>
          <a:xfrm>
            <a:off x="247179" y="1522049"/>
            <a:ext cx="16714665" cy="76944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kumimoji="0" lang="en-US" sz="3603" i="0" u="none" strike="noStrike" kern="1200" cap="none" spc="151" normalizeH="0" baseline="0" noProof="0" dirty="0">
                <a:ln>
                  <a:noFill/>
                </a:ln>
                <a:solidFill>
                  <a:srgbClr val="252525"/>
                </a:solidFill>
                <a:effectLst/>
                <a:uLnTx/>
                <a:uFillTx/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Effective at </a:t>
            </a:r>
            <a:r>
              <a:rPr kumimoji="0" lang="en-US" sz="3603" i="0" u="sng" strike="noStrike" kern="1200" cap="none" spc="151" normalizeH="0" baseline="0" noProof="0" dirty="0">
                <a:ln>
                  <a:noFill/>
                </a:ln>
                <a:solidFill>
                  <a:srgbClr val="252525"/>
                </a:solidFill>
                <a:effectLst/>
                <a:uLnTx/>
                <a:uFillTx/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introducing</a:t>
            </a: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&amp;</a:t>
            </a:r>
            <a:r>
              <a:rPr kumimoji="0" lang="en-US" sz="3603" i="0" u="sng" strike="noStrike" kern="1200" cap="none" spc="151" normalizeH="0" baseline="0" noProof="0" dirty="0">
                <a:ln>
                  <a:noFill/>
                </a:ln>
                <a:solidFill>
                  <a:srgbClr val="252525"/>
                </a:solidFill>
                <a:effectLst/>
                <a:uLnTx/>
                <a:uFillTx/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practicing</a:t>
            </a:r>
            <a:r>
              <a:rPr kumimoji="0" lang="en-US" sz="3603" i="0" strike="noStrike" kern="1200" cap="none" spc="151" normalizeH="0" baseline="0" noProof="0" dirty="0">
                <a:ln>
                  <a:noFill/>
                </a:ln>
                <a:solidFill>
                  <a:srgbClr val="252525"/>
                </a:solidFill>
                <a:effectLst/>
                <a:uLnTx/>
                <a:uFillTx/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e</a:t>
            </a:r>
            <a:r>
              <a:rPr kumimoji="0" lang="en-US" sz="3603" i="0" u="none" strike="noStrike" kern="1200" cap="none" spc="151" normalizeH="0" baseline="0" noProof="0" dirty="0" err="1">
                <a:ln>
                  <a:noFill/>
                </a:ln>
                <a:solidFill>
                  <a:srgbClr val="252525"/>
                </a:solidFill>
                <a:effectLst/>
                <a:uLnTx/>
                <a:uFillTx/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thical</a:t>
            </a:r>
            <a:r>
              <a:rPr kumimoji="0" lang="en-US" sz="3603" i="0" u="none" strike="noStrike" kern="1200" cap="none" spc="151" normalizeH="0" baseline="0" noProof="0" dirty="0">
                <a:ln>
                  <a:noFill/>
                </a:ln>
                <a:solidFill>
                  <a:srgbClr val="252525"/>
                </a:solidFill>
                <a:effectLst/>
                <a:uLnTx/>
                <a:uFillTx/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&amp; effective GenAI 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u</a:t>
            </a:r>
            <a:r>
              <a:rPr kumimoji="0" lang="en-US" sz="3603" i="0" u="none" strike="noStrike" kern="1200" cap="none" spc="151" normalizeH="0" baseline="0" noProof="0" dirty="0">
                <a:ln>
                  <a:noFill/>
                </a:ln>
                <a:solidFill>
                  <a:srgbClr val="252525"/>
                </a:solidFill>
                <a:effectLst/>
                <a:uLnTx/>
                <a:uFillTx/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se in LR &amp; LW.</a:t>
            </a: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Small time commitment 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for assignments; a total of ~2 hours of class time </a:t>
            </a:r>
            <a:b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</a:b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(~8 hours outside of class). </a:t>
            </a:r>
            <a:endParaRPr kumimoji="0" lang="en-US" sz="3603" i="0" u="none" strike="noStrike" kern="1200" cap="none" spc="151" normalizeH="0" baseline="0" noProof="0" dirty="0">
              <a:ln>
                <a:noFill/>
              </a:ln>
              <a:solidFill>
                <a:srgbClr val="252525"/>
              </a:solidFill>
              <a:effectLst/>
              <a:uLnTx/>
              <a:uFillTx/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Completing LR </a:t>
            </a:r>
            <a:r>
              <a:rPr lang="en-US" sz="3603" i="1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before</a:t>
            </a: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GenAI drafting 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is essential so students can critique GenAI Output; students must </a:t>
            </a: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understand material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(case facts &amp; legal standard) </a:t>
            </a: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before GenAI drafting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; GenAI’s </a:t>
            </a: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authoritative tone misleads 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new learners. </a:t>
            </a: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Students need not draft themselves </a:t>
            </a:r>
            <a:r>
              <a:rPr lang="en-US" sz="3603" i="1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before</a:t>
            </a: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using GenAI to draft; students learned persuasive, transactional writing 1st principles through </a:t>
            </a:r>
            <a:r>
              <a:rPr lang="en-US" sz="3603" b="1" i="1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peer review, class discussion, &amp; answer keys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; students were not permitted to use GenAI on brief assignment, but its use is impossible to accurately detect.</a:t>
            </a: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Students learned to </a:t>
            </a: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critique GenAI Output 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"/>
                <a:cs typeface="Crimson Pro"/>
                <a:sym typeface="Crimson Pro"/>
              </a:rPr>
              <a:t>and role of human reviewers; what it means to </a:t>
            </a: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"/>
                <a:cs typeface="Crimson Pro"/>
                <a:sym typeface="Crimson Pro"/>
              </a:rPr>
              <a:t>be an attorney in the GenAI Age.</a:t>
            </a:r>
            <a:endParaRPr lang="en-US" sz="3603" u="sng" spc="151" dirty="0">
              <a:solidFill>
                <a:srgbClr val="252525"/>
              </a:solidFill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  <a:p>
            <a:pPr marL="1235245" lvl="2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3" u="sng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Ungraded</a:t>
            </a:r>
            <a:r>
              <a:rPr lang="en-US" sz="3603" spc="151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status did not affect participation in letter (100%). 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42AACEA-94BF-11DD-04F0-92454E0FBAB3}"/>
              </a:ext>
            </a:extLst>
          </p:cNvPr>
          <p:cNvSpPr txBox="1"/>
          <p:nvPr/>
        </p:nvSpPr>
        <p:spPr>
          <a:xfrm>
            <a:off x="247179" y="680571"/>
            <a:ext cx="17624902" cy="8213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25" b="1" i="0" u="none" strike="noStrike" kern="1200" cap="none" spc="0" normalizeH="0" baseline="0" noProof="0" dirty="0">
                <a:ln>
                  <a:noFill/>
                </a:ln>
                <a:solidFill>
                  <a:srgbClr val="8F0707"/>
                </a:solidFill>
                <a:effectLst/>
                <a:uLnTx/>
                <a:uFillTx/>
                <a:latin typeface="The Seasons Bold"/>
                <a:ea typeface="The Seasons Bold"/>
                <a:cs typeface="The Seasons Bold"/>
                <a:sym typeface="The Seasons Bold"/>
              </a:rPr>
              <a:t>Findings for Both Assignments</a:t>
            </a:r>
          </a:p>
        </p:txBody>
      </p:sp>
    </p:spTree>
    <p:extLst>
      <p:ext uri="{BB962C8B-B14F-4D97-AF65-F5344CB8AC3E}">
        <p14:creationId xmlns:p14="http://schemas.microsoft.com/office/powerpoint/2010/main" val="4200792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362200" y="2781300"/>
            <a:ext cx="12779699" cy="14491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35"/>
              </a:lnSpc>
            </a:pPr>
            <a:r>
              <a:rPr lang="en-US" sz="10000" b="1" i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Thank 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C63410-1763-DB23-CCA7-A8E8B12629CA}"/>
              </a:ext>
            </a:extLst>
          </p:cNvPr>
          <p:cNvSpPr txBox="1"/>
          <p:nvPr/>
        </p:nvSpPr>
        <p:spPr>
          <a:xfrm>
            <a:off x="990600" y="5140415"/>
            <a:ext cx="16375898" cy="1108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8959"/>
              </a:lnSpc>
            </a:pPr>
            <a:r>
              <a:rPr lang="en-US" sz="6309" spc="151" dirty="0">
                <a:solidFill>
                  <a:srgbClr val="000000"/>
                </a:solidFill>
                <a:latin typeface="Cinzel"/>
                <a:ea typeface="Cinzel"/>
                <a:cs typeface="Cinzel"/>
                <a:sym typeface="Cinzel"/>
              </a:rPr>
              <a:t>Jonathan J. Sheffield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25C2A7-86AA-FDAE-B0AD-A72B67CF12E2}"/>
              </a:ext>
            </a:extLst>
          </p:cNvPr>
          <p:cNvSpPr txBox="1"/>
          <p:nvPr/>
        </p:nvSpPr>
        <p:spPr>
          <a:xfrm>
            <a:off x="3276600" y="6352051"/>
            <a:ext cx="11734800" cy="1332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5267"/>
              </a:lnSpc>
            </a:pPr>
            <a:r>
              <a:rPr lang="en-US" sz="3709" spc="89" dirty="0">
                <a:solidFill>
                  <a:srgbClr val="000000"/>
                </a:solidFill>
                <a:latin typeface="Cinzel"/>
                <a:ea typeface="Cinzel"/>
                <a:cs typeface="Cinzel"/>
                <a:sym typeface="Cinzel"/>
              </a:rPr>
              <a:t>Loyola University Chicago</a:t>
            </a:r>
          </a:p>
          <a:p>
            <a:pPr marL="0" lvl="0" indent="0" algn="ctr">
              <a:lnSpc>
                <a:spcPts val="5267"/>
              </a:lnSpc>
            </a:pPr>
            <a:endParaRPr lang="en-US" sz="3709" spc="89" dirty="0">
              <a:solidFill>
                <a:srgbClr val="000000"/>
              </a:solidFill>
              <a:latin typeface="Cinzel"/>
              <a:ea typeface="Cinzel"/>
              <a:cs typeface="Cinzel"/>
              <a:sym typeface="Cinze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690EA5-DC88-4556-3B0A-4FF5EB7C7D84}"/>
              </a:ext>
            </a:extLst>
          </p:cNvPr>
          <p:cNvSpPr txBox="1"/>
          <p:nvPr/>
        </p:nvSpPr>
        <p:spPr>
          <a:xfrm>
            <a:off x="990600" y="7581900"/>
            <a:ext cx="11353800" cy="2434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ts val="5267"/>
              </a:lnSpc>
            </a:pPr>
            <a:r>
              <a:rPr lang="en-US" sz="3600" b="1" u="sng" spc="89" dirty="0">
                <a:solidFill>
                  <a:srgbClr val="000000"/>
                </a:solidFill>
                <a:latin typeface="Cinzel" panose="020B0604020202020204" charset="0"/>
                <a:ea typeface="Cinzel"/>
                <a:cs typeface="Cinzel"/>
                <a:sym typeface="Cinzel"/>
              </a:rPr>
              <a:t>Let’s Connect! </a:t>
            </a:r>
          </a:p>
          <a:p>
            <a:pPr marL="57150" rtl="0" fontAlgn="base"/>
            <a:r>
              <a:rPr lang="en-US" sz="3600" i="0" u="sng" strike="noStrike" dirty="0">
                <a:solidFill>
                  <a:srgbClr val="0000FF"/>
                </a:solidFill>
                <a:effectLst/>
                <a:latin typeface="Cinzel" panose="020B0604020202020204" charset="0"/>
                <a:hlinkClick r:id="rId2"/>
              </a:rPr>
              <a:t>LinkedIn</a:t>
            </a:r>
            <a:endParaRPr lang="en-US" sz="3600" u="sng" dirty="0">
              <a:solidFill>
                <a:srgbClr val="0000FF"/>
              </a:solidFill>
              <a:latin typeface="Cinzel" panose="020B0604020202020204" charset="0"/>
            </a:endParaRPr>
          </a:p>
          <a:p>
            <a:pPr marL="57150" rtl="0" fontAlgn="base"/>
            <a:r>
              <a:rPr lang="en-US" sz="3600" b="1" i="0" u="sng" strike="noStrike" dirty="0">
                <a:solidFill>
                  <a:srgbClr val="0000FF"/>
                </a:solidFill>
                <a:effectLst/>
                <a:latin typeface="Cinzel" panose="020B0604020202020204" charset="0"/>
                <a:hlinkClick r:id="rId3"/>
              </a:rPr>
              <a:t>Substack</a:t>
            </a:r>
            <a:r>
              <a:rPr lang="en-US" sz="3600" b="1" i="0" u="none" strike="noStrike" dirty="0">
                <a:solidFill>
                  <a:srgbClr val="013B00"/>
                </a:solidFill>
                <a:effectLst/>
                <a:latin typeface="Cinzel" panose="020B0604020202020204" charset="0"/>
              </a:rPr>
              <a:t> (@jonathanjsheffield)</a:t>
            </a:r>
          </a:p>
          <a:p>
            <a:pPr>
              <a:buNone/>
            </a:pPr>
            <a:r>
              <a:rPr lang="en-US" sz="3600" b="1" i="0" u="sng" strike="noStrike" dirty="0">
                <a:solidFill>
                  <a:srgbClr val="0000FF"/>
                </a:solidFill>
                <a:effectLst/>
                <a:latin typeface="Cinzel" panose="020B0604020202020204" charset="0"/>
                <a:hlinkClick r:id="rId4"/>
              </a:rPr>
              <a:t>Bluesky </a:t>
            </a:r>
            <a:r>
              <a:rPr lang="en-US" sz="3600" b="1" i="0" u="none" strike="noStrike" dirty="0">
                <a:solidFill>
                  <a:srgbClr val="013B00"/>
                </a:solidFill>
                <a:effectLst/>
                <a:latin typeface="Cinzel" panose="020B0604020202020204" charset="0"/>
              </a:rPr>
              <a:t>(@jsheffield.bsky.social)</a:t>
            </a:r>
            <a:endParaRPr lang="en-US" sz="3600" spc="89" dirty="0">
              <a:solidFill>
                <a:srgbClr val="000000"/>
              </a:solidFill>
              <a:latin typeface="Cinzel" panose="020B0604020202020204" charset="0"/>
              <a:ea typeface="Cinzel"/>
              <a:cs typeface="Cinzel"/>
              <a:sym typeface="Cinz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94359" y="2267805"/>
            <a:ext cx="17130543" cy="61208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00"/>
              </a:lnSpc>
            </a:pPr>
            <a:endParaRPr dirty="0"/>
          </a:p>
          <a:p>
            <a:pPr marL="842005" lvl="1" indent="-421003" algn="l">
              <a:lnSpc>
                <a:spcPts val="5459"/>
              </a:lnSpc>
              <a:buFont typeface="Arial"/>
              <a:buChar char="•"/>
            </a:pPr>
            <a:r>
              <a:rPr lang="en-US" sz="3899" spc="1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Spring Semester centers on Persuasive Writing: Brief or Memo of Law Supporting/Opposing Motion to Dismiss or for Summary Judgment</a:t>
            </a:r>
          </a:p>
          <a:p>
            <a:pPr marL="842005" lvl="1" indent="-421003" algn="l">
              <a:lnSpc>
                <a:spcPts val="5459"/>
              </a:lnSpc>
              <a:buFont typeface="Arial"/>
              <a:buChar char="•"/>
            </a:pPr>
            <a:r>
              <a:rPr lang="en-US" sz="3899" spc="1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But litigation involves much more than resolving a single motion</a:t>
            </a:r>
          </a:p>
          <a:p>
            <a:pPr marL="842005" lvl="1" indent="-421003" algn="l">
              <a:lnSpc>
                <a:spcPts val="5459"/>
              </a:lnSpc>
              <a:buFont typeface="Arial"/>
              <a:buChar char="•"/>
            </a:pPr>
            <a:r>
              <a:rPr lang="en-US" sz="3899" spc="1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How does (civil) litigation </a:t>
            </a:r>
            <a:r>
              <a:rPr lang="en-US" sz="3899" i="1" spc="1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actually</a:t>
            </a:r>
            <a:r>
              <a:rPr lang="en-US" sz="3899" spc="1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 proceed? </a:t>
            </a:r>
          </a:p>
          <a:p>
            <a:pPr marL="842005" lvl="1" indent="-421003" algn="l">
              <a:lnSpc>
                <a:spcPts val="5459"/>
              </a:lnSpc>
              <a:buFont typeface="Arial"/>
              <a:buChar char="•"/>
            </a:pPr>
            <a:r>
              <a:rPr lang="en-US" sz="3899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So our 1L Spring Semester persuasive writing problem offers more learning opportunities than just brief writing</a:t>
            </a:r>
          </a:p>
          <a:p>
            <a:pPr marL="842005" lvl="1" indent="-421003" algn="l">
              <a:lnSpc>
                <a:spcPts val="5459"/>
              </a:lnSpc>
              <a:buFont typeface="Arial"/>
              <a:buChar char="•"/>
            </a:pPr>
            <a:r>
              <a:rPr lang="en-US" sz="3899" spc="144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Trial Brief assignments are easy to supplement with additional lessons for modern legal writing and practice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19345" y="667616"/>
            <a:ext cx="15487040" cy="164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400"/>
              </a:lnSpc>
            </a:pPr>
            <a:r>
              <a:rPr lang="en-US" sz="8000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Opportunities in 1L Spring Writing Problem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75591" y="2047069"/>
            <a:ext cx="16483709" cy="47320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00"/>
              </a:lnSpc>
            </a:pPr>
            <a:endParaRPr dirty="0"/>
          </a:p>
          <a:p>
            <a:pPr algn="l">
              <a:lnSpc>
                <a:spcPts val="1739"/>
              </a:lnSpc>
            </a:pPr>
            <a:endParaRPr lang="en-US" sz="3899" b="1" dirty="0">
              <a:solidFill>
                <a:srgbClr val="252525"/>
              </a:solidFill>
              <a:latin typeface="Crimson Pro"/>
              <a:ea typeface="Crimson Pro"/>
              <a:cs typeface="Crimson Pro"/>
              <a:sym typeface="Crimson Pro"/>
            </a:endParaRPr>
          </a:p>
          <a:p>
            <a:pPr algn="l">
              <a:lnSpc>
                <a:spcPts val="1972"/>
              </a:lnSpc>
            </a:pPr>
            <a:endParaRPr lang="en-US" sz="3899" b="1" dirty="0">
              <a:solidFill>
                <a:srgbClr val="252525"/>
              </a:solidFill>
              <a:latin typeface="Crimson Pro"/>
              <a:ea typeface="Crimson Pro"/>
              <a:cs typeface="Crimson Pro"/>
              <a:sym typeface="Crimson Pro"/>
            </a:endParaRPr>
          </a:p>
          <a:p>
            <a:pPr marL="842005" lvl="1" indent="-421003" algn="l">
              <a:lnSpc>
                <a:spcPts val="4523"/>
              </a:lnSpc>
              <a:buFont typeface="Arial"/>
              <a:buChar char="•"/>
            </a:pPr>
            <a:r>
              <a:rPr lang="en-US" sz="3899" b="1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Demand Letter Assignment Using GenAI</a:t>
            </a:r>
          </a:p>
          <a:p>
            <a:pPr marL="1449702" lvl="2" indent="-571500">
              <a:lnSpc>
                <a:spcPts val="4523"/>
              </a:lnSpc>
              <a:buFont typeface="Courier New" panose="02070309020205020404" pitchFamily="49" charset="0"/>
              <a:buChar char="o"/>
            </a:pPr>
            <a:r>
              <a:rPr lang="en-US" sz="3899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Intro persuasive writing (LWI Second Draft Article)</a:t>
            </a:r>
          </a:p>
          <a:p>
            <a:pPr marL="1449702" lvl="2" indent="-571500">
              <a:lnSpc>
                <a:spcPts val="4523"/>
              </a:lnSpc>
              <a:buFont typeface="Courier New" panose="02070309020205020404" pitchFamily="49" charset="0"/>
              <a:buChar char="o"/>
            </a:pPr>
            <a:r>
              <a:rPr lang="en-US" sz="3899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Intro effective, ethical use of GenAI in legal research and writing </a:t>
            </a:r>
          </a:p>
          <a:p>
            <a:pPr algn="l">
              <a:lnSpc>
                <a:spcPts val="1972"/>
              </a:lnSpc>
            </a:pPr>
            <a:endParaRPr lang="en-US" sz="3899" i="1" dirty="0">
              <a:solidFill>
                <a:srgbClr val="252525"/>
              </a:solidFill>
              <a:latin typeface="Crimson Pro"/>
              <a:ea typeface="Crimson Pro"/>
              <a:cs typeface="Crimson Pro"/>
              <a:sym typeface="Crimson Pro"/>
            </a:endParaRPr>
          </a:p>
          <a:p>
            <a:pPr marL="842005" lvl="1" indent="-421003" algn="l">
              <a:lnSpc>
                <a:spcPts val="4523"/>
              </a:lnSpc>
              <a:buFont typeface="Arial"/>
              <a:buChar char="•"/>
            </a:pPr>
            <a:r>
              <a:rPr lang="en-US" sz="3899" b="1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Settlement Agreement Assignment with GenAI</a:t>
            </a:r>
          </a:p>
          <a:p>
            <a:pPr marL="1449702" lvl="2" indent="-571500">
              <a:lnSpc>
                <a:spcPts val="4523"/>
              </a:lnSpc>
              <a:buFont typeface="Courier New" panose="02070309020205020404" pitchFamily="49" charset="0"/>
              <a:buChar char="o"/>
            </a:pPr>
            <a:r>
              <a:rPr lang="en-US" sz="3899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Build on effective, ethical use of GenAI in legal writing </a:t>
            </a:r>
          </a:p>
          <a:p>
            <a:pPr marL="1449702" lvl="2" indent="-571500">
              <a:lnSpc>
                <a:spcPts val="4523"/>
              </a:lnSpc>
              <a:buFont typeface="Courier New" panose="02070309020205020404" pitchFamily="49" charset="0"/>
              <a:buChar char="o"/>
            </a:pPr>
            <a:r>
              <a:rPr lang="en-US" sz="3899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Intro transactional drafting (infrequently covered in 1st year)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400480" y="1314450"/>
            <a:ext cx="15487040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400"/>
              </a:lnSpc>
            </a:pPr>
            <a:r>
              <a:rPr lang="en-US" sz="8000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What Assignments to Add &amp; Why?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59BB96-C07E-AA03-7EF4-187719573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CCD0D539-033E-5665-1DDC-8F429BFE6500}"/>
              </a:ext>
            </a:extLst>
          </p:cNvPr>
          <p:cNvSpPr txBox="1"/>
          <p:nvPr/>
        </p:nvSpPr>
        <p:spPr>
          <a:xfrm>
            <a:off x="775591" y="2047069"/>
            <a:ext cx="16483709" cy="6206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00"/>
              </a:lnSpc>
            </a:pPr>
            <a:endParaRPr dirty="0"/>
          </a:p>
          <a:p>
            <a:pPr algn="l">
              <a:lnSpc>
                <a:spcPts val="1739"/>
              </a:lnSpc>
            </a:pPr>
            <a:endParaRPr lang="en-US" sz="3899" b="1" dirty="0">
              <a:solidFill>
                <a:srgbClr val="252525"/>
              </a:solidFill>
              <a:latin typeface="Crimson Pro"/>
              <a:ea typeface="Crimson Pro"/>
              <a:cs typeface="Crimson Pro"/>
              <a:sym typeface="Crimson Pro"/>
            </a:endParaRPr>
          </a:p>
          <a:p>
            <a:pPr algn="l">
              <a:lnSpc>
                <a:spcPts val="1972"/>
              </a:lnSpc>
            </a:pPr>
            <a:endParaRPr lang="en-US" sz="3899" b="1" dirty="0">
              <a:solidFill>
                <a:srgbClr val="252525"/>
              </a:solidFill>
              <a:latin typeface="Crimson Pro"/>
              <a:ea typeface="Crimson Pro"/>
              <a:cs typeface="Crimson Pro"/>
              <a:sym typeface="Crimson Pro"/>
            </a:endParaRPr>
          </a:p>
          <a:p>
            <a:pPr marL="842005" lvl="1" indent="-421003">
              <a:lnSpc>
                <a:spcPts val="4523"/>
              </a:lnSpc>
              <a:buFont typeface="Arial"/>
              <a:buChar char="•"/>
            </a:pPr>
            <a:r>
              <a:rPr lang="en-US" sz="3899" b="1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Problem was designed by Ruth Anne Robbins, at Rutgers Law School, with adaptations by Jennifer Brendel and Mary Ann Becker at Loyola Chicago. </a:t>
            </a:r>
          </a:p>
          <a:p>
            <a:pPr marL="842005" lvl="1" indent="-421003">
              <a:lnSpc>
                <a:spcPts val="4523"/>
              </a:lnSpc>
              <a:buFont typeface="Arial"/>
              <a:buChar char="•"/>
            </a:pPr>
            <a:r>
              <a:rPr lang="en-US" sz="3899" b="1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The case arises under the New Jersey Prevention of Domestic Violence Act, which protects victims of domestic violence by a “household member.”  </a:t>
            </a:r>
          </a:p>
          <a:p>
            <a:pPr marL="842005" lvl="1" indent="-421003">
              <a:lnSpc>
                <a:spcPts val="4523"/>
              </a:lnSpc>
              <a:buFont typeface="Arial"/>
              <a:buChar char="•"/>
            </a:pPr>
            <a:r>
              <a:rPr lang="en-US" sz="3899" b="1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Students must analyze whether the term household members applies to law school roommates who live together in a house owned by the plaintiff, who was shoved by the defendant.</a:t>
            </a:r>
          </a:p>
          <a:p>
            <a:pPr marL="842005" lvl="1" indent="-421003">
              <a:lnSpc>
                <a:spcPts val="4523"/>
              </a:lnSpc>
              <a:buFont typeface="Arial"/>
              <a:buChar char="•"/>
            </a:pPr>
            <a:r>
              <a:rPr lang="en-US" sz="3899" b="1" dirty="0">
                <a:solidFill>
                  <a:srgbClr val="252525"/>
                </a:solidFill>
                <a:latin typeface="Crimson Pro"/>
                <a:ea typeface="Crimson Pro"/>
                <a:cs typeface="Crimson Pro"/>
                <a:sym typeface="Crimson Pro"/>
              </a:rPr>
              <a:t>Students must construct analogical arguments using caselaw and rule-based arguments using legislative intent expressed in the Act.   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97198032-750F-8767-1D49-D2F202983D2B}"/>
              </a:ext>
            </a:extLst>
          </p:cNvPr>
          <p:cNvSpPr txBox="1"/>
          <p:nvPr/>
        </p:nvSpPr>
        <p:spPr>
          <a:xfrm>
            <a:off x="1400480" y="1314450"/>
            <a:ext cx="15487040" cy="164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00"/>
              </a:lnSpc>
            </a:pPr>
            <a:r>
              <a:rPr lang="en-US" sz="7200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Trial Brief Problem @ Loyola</a:t>
            </a:r>
            <a:br>
              <a:rPr lang="en-US" sz="7200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</a:br>
            <a:r>
              <a:rPr lang="en-US" sz="7200" b="1" i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Spring 2025</a:t>
            </a:r>
          </a:p>
        </p:txBody>
      </p:sp>
    </p:spTree>
    <p:extLst>
      <p:ext uri="{BB962C8B-B14F-4D97-AF65-F5344CB8AC3E}">
        <p14:creationId xmlns:p14="http://schemas.microsoft.com/office/powerpoint/2010/main" val="270990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7179" y="2710510"/>
            <a:ext cx="17624902" cy="77238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842005" lvl="1" indent="-421003" algn="l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Overview of Assignment: </a:t>
            </a:r>
          </a:p>
          <a:p>
            <a:pPr marL="1299205" lvl="2" indent="-421003">
              <a:lnSpc>
                <a:spcPts val="4289"/>
              </a:lnSpc>
              <a:buFont typeface="Arial"/>
              <a:buChar char="•"/>
            </a:pP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At beginning of semester, students’ firm retained to rep client. </a:t>
            </a:r>
          </a:p>
          <a:p>
            <a:pPr marL="1299205" lvl="2" indent="-421003">
              <a:lnSpc>
                <a:spcPts val="4289"/>
              </a:lnSpc>
              <a:buFont typeface="Arial"/>
              <a:buChar char="•"/>
            </a:pP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Students conduct research &amp; draft demand letter to opposing counsel in attempt to resolve dispute short of litigation. </a:t>
            </a:r>
          </a:p>
          <a:p>
            <a:pPr marL="842005" lvl="1" indent="-421003" algn="l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Assignment Components: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</a:t>
            </a:r>
          </a:p>
          <a:p>
            <a:pPr marL="878202" lvl="2">
              <a:lnSpc>
                <a:spcPts val="4289"/>
              </a:lnSpc>
            </a:pP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1.	</a:t>
            </a:r>
            <a:r>
              <a:rPr lang="en-US" sz="3899" u="sng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Class Instruction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on Demand Letters &amp; GenAI uses and limits</a:t>
            </a:r>
          </a:p>
          <a:p>
            <a:pPr marL="878202" lvl="2">
              <a:lnSpc>
                <a:spcPts val="4289"/>
              </a:lnSpc>
            </a:pP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2.	</a:t>
            </a:r>
            <a:r>
              <a:rPr lang="en-US" sz="3899" u="sng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Research using GenAI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(Westlaw </a:t>
            </a:r>
            <a:r>
              <a:rPr lang="en-US" sz="3899" spc="163" dirty="0" err="1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CoCounsel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AI-Assisted Research &amp; Lexis </a:t>
            </a:r>
            <a:b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</a:b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		Protégé Ask) </a:t>
            </a:r>
            <a:r>
              <a:rPr lang="en-US" sz="3899" i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before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traditional LR tools (Boolean, Words &amp; Connectors, </a:t>
            </a:r>
            <a:b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</a:b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		Key Cites, Citing References Checking). (Notetaking Outline Guide)</a:t>
            </a:r>
          </a:p>
          <a:p>
            <a:pPr algn="l">
              <a:lnSpc>
                <a:spcPts val="5459"/>
              </a:lnSpc>
            </a:pP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	3.	</a:t>
            </a:r>
            <a:r>
              <a:rPr lang="en-US" sz="3899" u="sng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Draft letter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(&gt;1,000 words): first using GenAI, then human review </a:t>
            </a:r>
            <a:b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</a:b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		(verification, revising, editing, and proofreading). </a:t>
            </a:r>
          </a:p>
          <a:p>
            <a:pPr>
              <a:lnSpc>
                <a:spcPts val="5459"/>
              </a:lnSpc>
            </a:pP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	4.	</a:t>
            </a:r>
            <a:r>
              <a:rPr lang="en-US" sz="3899" u="sng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Peer Evaluation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, </a:t>
            </a:r>
            <a:r>
              <a:rPr lang="en-US" sz="3899" u="sng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Class Debrief,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 &amp; </a:t>
            </a:r>
            <a:r>
              <a:rPr lang="en-US" sz="3899" u="sng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Self-Reflection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on Assignment</a:t>
            </a:r>
          </a:p>
          <a:p>
            <a:pPr algn="l">
              <a:lnSpc>
                <a:spcPts val="5459"/>
              </a:lnSpc>
            </a:pPr>
            <a:endParaRPr lang="en-US" sz="3899" b="1" spc="163" dirty="0">
              <a:solidFill>
                <a:srgbClr val="252525"/>
              </a:solidFill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47179" y="782722"/>
            <a:ext cx="17624902" cy="16421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20"/>
              </a:lnSpc>
            </a:pPr>
            <a:r>
              <a:rPr lang="en-US" sz="8025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GenAI Demand Letter </a:t>
            </a:r>
            <a:br>
              <a:rPr lang="en-US" sz="8025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</a:br>
            <a:r>
              <a:rPr lang="en-US" sz="8025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Writing Assignment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E0E29B-0681-5AEA-9A2C-B6D7CDE20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D5F2B3ED-72F7-0302-C38B-753277D96AC6}"/>
              </a:ext>
            </a:extLst>
          </p:cNvPr>
          <p:cNvSpPr txBox="1"/>
          <p:nvPr/>
        </p:nvSpPr>
        <p:spPr>
          <a:xfrm>
            <a:off x="247179" y="2476500"/>
            <a:ext cx="17624902" cy="82714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842005" lvl="1" indent="-421003" algn="l">
              <a:lnSpc>
                <a:spcPts val="4289"/>
              </a:lnSpc>
              <a:buFont typeface="Arial"/>
              <a:buChar char="•"/>
            </a:pPr>
            <a:r>
              <a:rPr lang="en-US" sz="4000" b="1" dirty="0">
                <a:effectLst/>
                <a:latin typeface="Crimson Pro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Memo </a:t>
            </a:r>
            <a:r>
              <a:rPr lang="en-US" sz="4000" dirty="0">
                <a:effectLst/>
                <a:latin typeface="Crimson Pro" panose="020B0604020202020204" charset="0"/>
                <a:ea typeface="Calibri" panose="020F0502020204030204" pitchFamily="34" charset="0"/>
                <a:cs typeface="Times New Roman" panose="02020603050405020304" pitchFamily="18" charset="0"/>
              </a:rPr>
              <a:t>(factual &amp; legal background; partner instructions)</a:t>
            </a:r>
          </a:p>
          <a:p>
            <a:pPr marL="842005" lvl="1" indent="-421003" algn="l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Sample Demand Letters </a:t>
            </a:r>
          </a:p>
          <a:p>
            <a:pPr marL="842005" lvl="1" indent="-421003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Demand Letter Rubric </a:t>
            </a:r>
          </a:p>
          <a:p>
            <a:pPr marL="1299205" lvl="2" indent="-421003">
              <a:lnSpc>
                <a:spcPts val="4289"/>
              </a:lnSpc>
              <a:buFont typeface="Arial"/>
              <a:buChar char="•"/>
            </a:pPr>
            <a:r>
              <a:rPr lang="en-US" sz="3899" u="sng" spc="163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Evaluates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: </a:t>
            </a: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Format, body, writing, &amp; professionalism</a:t>
            </a:r>
          </a:p>
          <a:p>
            <a:pPr marL="1299205" lvl="2" indent="-421003">
              <a:lnSpc>
                <a:spcPts val="4289"/>
              </a:lnSpc>
              <a:buFont typeface="Arial"/>
              <a:buChar char="•"/>
            </a:pPr>
            <a:r>
              <a:rPr lang="en-US" sz="3899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Peers use this for Peer Review </a:t>
            </a:r>
          </a:p>
          <a:p>
            <a:pPr marL="842005" lvl="1" indent="-421003">
              <a:lnSpc>
                <a:spcPts val="4289"/>
              </a:lnSpc>
              <a:buFont typeface="Arial"/>
              <a:buChar char="•"/>
            </a:pPr>
            <a:r>
              <a:rPr lang="en-US" sz="3899" i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[After Peer Review] </a:t>
            </a: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Sample Demand Letter for this Assignment</a:t>
            </a:r>
            <a:endParaRPr lang="en-US" sz="3200" spc="163" dirty="0">
              <a:solidFill>
                <a:srgbClr val="252525"/>
              </a:solidFill>
              <a:latin typeface="Crimson Pro" panose="020B0604020202020204" charset="0"/>
              <a:sym typeface="Crimson Pro Bold"/>
            </a:endParaRPr>
          </a:p>
          <a:p>
            <a:pPr marL="1299205" lvl="2" indent="-421003">
              <a:lnSpc>
                <a:spcPts val="4289"/>
              </a:lnSpc>
              <a:buFont typeface="Arial"/>
              <a:buChar char="•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Demand letter I obtained from Westlaw</a:t>
            </a:r>
          </a:p>
          <a:p>
            <a:pPr marL="1299205" lvl="2" indent="-421003">
              <a:lnSpc>
                <a:spcPts val="4289"/>
              </a:lnSpc>
              <a:buFont typeface="Arial"/>
              <a:buChar char="•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Include My prompt</a:t>
            </a:r>
          </a:p>
          <a:p>
            <a:pPr marL="1299205" lvl="2" indent="-421003">
              <a:lnSpc>
                <a:spcPts val="4289"/>
              </a:lnSpc>
              <a:buFont typeface="Arial"/>
              <a:buChar char="•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Include notations on Sample Letter where it’s inaccurate, structure or style could be improved </a:t>
            </a:r>
          </a:p>
          <a:p>
            <a:pPr marL="842005" lvl="1" indent="-421003">
              <a:lnSpc>
                <a:spcPts val="4289"/>
              </a:lnSpc>
              <a:buFont typeface="Arial"/>
              <a:buChar char="•"/>
            </a:pPr>
            <a:r>
              <a:rPr lang="en-US" sz="3899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Self-Reflection Sheet</a:t>
            </a:r>
          </a:p>
          <a:p>
            <a:pPr marL="1299205" lvl="2" indent="-421003">
              <a:lnSpc>
                <a:spcPts val="4289"/>
              </a:lnSpc>
              <a:buFont typeface="Arial"/>
              <a:buChar char="•"/>
            </a:pPr>
            <a:r>
              <a:rPr lang="en-US" sz="3200" u="sng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Students Reflect on</a:t>
            </a: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: Prompting; accuracy of GenAI output; process of verifying GenAI’s results &amp; revising, editing, and proofreading the letter; time efficiency in using GenAI for 1st draft</a:t>
            </a:r>
          </a:p>
          <a:p>
            <a:pPr marL="842005" lvl="1" indent="-421003" algn="l">
              <a:lnSpc>
                <a:spcPts val="4289"/>
              </a:lnSpc>
              <a:buFont typeface="Arial"/>
              <a:buChar char="•"/>
            </a:pPr>
            <a:endParaRPr lang="en-US" sz="3899" spc="163" dirty="0">
              <a:solidFill>
                <a:srgbClr val="252525"/>
              </a:solidFill>
              <a:latin typeface="Crimson Pro" panose="020B0604020202020204" charset="0"/>
              <a:ea typeface="Crimson Pro Bold"/>
              <a:cs typeface="Crimson Pro Bold"/>
              <a:sym typeface="Crimson Pro Bold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19B60598-C344-06FA-8373-262CD66D2A61}"/>
              </a:ext>
            </a:extLst>
          </p:cNvPr>
          <p:cNvSpPr txBox="1"/>
          <p:nvPr/>
        </p:nvSpPr>
        <p:spPr>
          <a:xfrm>
            <a:off x="247179" y="782722"/>
            <a:ext cx="17624902" cy="8213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20"/>
              </a:lnSpc>
            </a:pPr>
            <a:r>
              <a:rPr lang="en-US" sz="8025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Materials for Students</a:t>
            </a:r>
          </a:p>
        </p:txBody>
      </p:sp>
    </p:spTree>
    <p:extLst>
      <p:ext uri="{BB962C8B-B14F-4D97-AF65-F5344CB8AC3E}">
        <p14:creationId xmlns:p14="http://schemas.microsoft.com/office/powerpoint/2010/main" val="374359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E06CADB-8CFA-0F06-9668-2F2CCBB23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0CBB769E-8354-3EAE-2352-28CECA1B3B93}"/>
              </a:ext>
            </a:extLst>
          </p:cNvPr>
          <p:cNvSpPr txBox="1"/>
          <p:nvPr/>
        </p:nvSpPr>
        <p:spPr>
          <a:xfrm>
            <a:off x="247179" y="2181077"/>
            <a:ext cx="16714665" cy="7763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7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78045" marR="0" lvl="1" indent="-389023" algn="l" defTabSz="914400" rtl="0" eaLnBrk="1" fontAlgn="auto" latinLnBrk="0" hangingPunct="1">
              <a:lnSpc>
                <a:spcPts val="396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600" b="1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GenAI As Writing Assistant, What Students Learned:</a:t>
            </a:r>
          </a:p>
          <a:p>
            <a:pPr marL="1692445" lvl="3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Prompting for GenAI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Prompts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had to be clear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, detailed to obtain useful results. Many found it helpful to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upload docs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, case summaries, and templates </a:t>
            </a:r>
          </a:p>
          <a:p>
            <a:pPr marL="1692445" lvl="3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Output of GenAI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It was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often accurate 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with facts and well-structured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Lacked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 depth, specificity, and persuasive tone (too robotic or too hostile).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Outright inaccuracies were rare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. Some case hallucinations or factual errors needed correcting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Most had to manually insert or fix critical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legal arguments, case law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Some AI drafts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missed letter components 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(deadlines), emotional appeals, or counterarguments (without specific instruction)</a:t>
            </a:r>
          </a:p>
          <a:p>
            <a:pPr marL="0" marR="0" lvl="0" indent="0" algn="l" defTabSz="914400" rtl="0" eaLnBrk="1" fontAlgn="auto" latinLnBrk="0" hangingPunct="1">
              <a:lnSpc>
                <a:spcPts val="517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151" normalizeH="0" baseline="0" noProof="0" dirty="0">
              <a:ln>
                <a:noFill/>
              </a:ln>
              <a:solidFill>
                <a:srgbClr val="252525"/>
              </a:solidFill>
              <a:effectLst/>
              <a:uLnTx/>
              <a:uFillTx/>
              <a:latin typeface="Crimson Pro"/>
              <a:ea typeface="Crimson Pro"/>
              <a:cs typeface="Crimson Pro"/>
              <a:sym typeface="Crimson Pro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43CFC63B-C17D-CAB2-EFC0-EC3DD9270DEC}"/>
              </a:ext>
            </a:extLst>
          </p:cNvPr>
          <p:cNvSpPr txBox="1"/>
          <p:nvPr/>
        </p:nvSpPr>
        <p:spPr>
          <a:xfrm>
            <a:off x="247179" y="680571"/>
            <a:ext cx="17624902" cy="164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25" b="1" i="0" u="none" strike="noStrike" kern="1200" cap="none" spc="0" normalizeH="0" baseline="0" noProof="0" dirty="0">
                <a:ln>
                  <a:noFill/>
                </a:ln>
                <a:solidFill>
                  <a:srgbClr val="8F0707"/>
                </a:solidFill>
                <a:effectLst/>
                <a:uLnTx/>
                <a:uFillTx/>
                <a:latin typeface="The Seasons Bold"/>
                <a:ea typeface="The Seasons Bold"/>
                <a:cs typeface="The Seasons Bold"/>
                <a:sym typeface="The Seasons Bold"/>
              </a:rPr>
              <a:t>Student Self-Reflections </a:t>
            </a:r>
          </a:p>
          <a:p>
            <a:pPr marL="0" marR="0" lvl="0" indent="0" algn="ctr" defTabSz="914400" rtl="0" eaLnBrk="1" fontAlgn="auto" latinLnBrk="0" hangingPunct="1">
              <a:lnSpc>
                <a:spcPts val="64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1" u="none" strike="noStrike" kern="1200" cap="none" spc="0" normalizeH="0" baseline="0" noProof="0" dirty="0">
                <a:ln>
                  <a:noFill/>
                </a:ln>
                <a:solidFill>
                  <a:srgbClr val="8F0707"/>
                </a:solidFill>
                <a:effectLst/>
                <a:uLnTx/>
                <a:uFillTx/>
                <a:latin typeface="The Seasons Bold"/>
                <a:ea typeface="The Seasons Bold"/>
                <a:cs typeface="The Seasons Bold"/>
                <a:sym typeface="The Seasons Bold"/>
              </a:rPr>
              <a:t>Spring 2025</a:t>
            </a:r>
          </a:p>
        </p:txBody>
      </p:sp>
    </p:spTree>
    <p:extLst>
      <p:ext uri="{BB962C8B-B14F-4D97-AF65-F5344CB8AC3E}">
        <p14:creationId xmlns:p14="http://schemas.microsoft.com/office/powerpoint/2010/main" val="191790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53F7CB-5740-E627-E173-D400409BF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8A9D2A7E-F17D-6703-A89C-958661734EC3}"/>
              </a:ext>
            </a:extLst>
          </p:cNvPr>
          <p:cNvSpPr txBox="1"/>
          <p:nvPr/>
        </p:nvSpPr>
        <p:spPr>
          <a:xfrm>
            <a:off x="247179" y="2181077"/>
            <a:ext cx="16714665" cy="6642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7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78045" marR="0" lvl="1" indent="-389023" algn="l" defTabSz="914400" rtl="0" eaLnBrk="1" fontAlgn="auto" latinLnBrk="0" hangingPunct="1">
              <a:lnSpc>
                <a:spcPts val="3964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600" b="1" spc="151" dirty="0">
                <a:solidFill>
                  <a:srgbClr val="252525"/>
                </a:solidFill>
                <a:latin typeface="Crimson Pro" panose="020B0604020202020204" charset="0"/>
                <a:sym typeface="Crimson Pro Bold"/>
              </a:rPr>
              <a:t>GenAI As Writing Assistant, What Students Learned:</a:t>
            </a:r>
          </a:p>
          <a:p>
            <a:pPr marL="1692445" lvl="3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Human Review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: 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Revisions still required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significant human work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.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Review, revising, editing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felt as if it took as long as drafting from scratch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, but AI saved time in framing and layout at the outset.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Checking GenAI use of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statutes and cases 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was critical.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Substantial tone adjustments, restructured arguments for professionalism, and added missing legal reasoning.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Some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combined parts of multiple AI drafts 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to assemble a stronger final version.</a:t>
            </a:r>
          </a:p>
          <a:p>
            <a:pPr marL="2149645" lvl="4" indent="-389023">
              <a:lnSpc>
                <a:spcPts val="3964"/>
              </a:lnSpc>
              <a:buFont typeface="Arial"/>
              <a:buChar char="•"/>
              <a:defRPr/>
            </a:pP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Few felt 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time savings were marginal after heavy editing, while </a:t>
            </a:r>
            <a:r>
              <a:rPr lang="en-US" sz="3600" u="sng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most thought</a:t>
            </a:r>
            <a:r>
              <a:rPr lang="en-US" sz="3600" spc="151" dirty="0">
                <a:solidFill>
                  <a:srgbClr val="252525"/>
                </a:solidFill>
                <a:latin typeface="Crimson Pro" panose="020B0604020202020204" charset="0"/>
                <a:sym typeface="Crimson Pro"/>
              </a:rPr>
              <a:t> it was a major time saver compared to drafting from scratch.</a:t>
            </a:r>
            <a:endParaRPr kumimoji="0" lang="en-US" sz="3600" b="0" i="0" u="none" strike="noStrike" kern="1200" cap="none" spc="151" normalizeH="0" baseline="0" noProof="0" dirty="0">
              <a:ln>
                <a:noFill/>
              </a:ln>
              <a:solidFill>
                <a:srgbClr val="252525"/>
              </a:solidFill>
              <a:effectLst/>
              <a:uLnTx/>
              <a:uFillTx/>
              <a:latin typeface="Crimson Pro"/>
              <a:ea typeface="Crimson Pro"/>
              <a:cs typeface="Crimson Pro"/>
              <a:sym typeface="Crimson Pro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5E2C197-03DC-6AEE-100A-76BE3BC0FB80}"/>
              </a:ext>
            </a:extLst>
          </p:cNvPr>
          <p:cNvSpPr txBox="1"/>
          <p:nvPr/>
        </p:nvSpPr>
        <p:spPr>
          <a:xfrm>
            <a:off x="247179" y="680571"/>
            <a:ext cx="17624902" cy="16414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64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25" b="1" i="0" u="none" strike="noStrike" kern="1200" cap="none" spc="0" normalizeH="0" baseline="0" noProof="0" dirty="0">
                <a:ln>
                  <a:noFill/>
                </a:ln>
                <a:solidFill>
                  <a:srgbClr val="8F0707"/>
                </a:solidFill>
                <a:effectLst/>
                <a:uLnTx/>
                <a:uFillTx/>
                <a:latin typeface="The Seasons Bold"/>
                <a:ea typeface="The Seasons Bold"/>
                <a:cs typeface="The Seasons Bold"/>
                <a:sym typeface="The Seasons Bold"/>
              </a:rPr>
              <a:t>Student Self-Reflections </a:t>
            </a:r>
          </a:p>
          <a:p>
            <a:pPr marL="0" marR="0" lvl="0" indent="0" algn="ctr" defTabSz="914400" rtl="0" eaLnBrk="1" fontAlgn="auto" latinLnBrk="0" hangingPunct="1">
              <a:lnSpc>
                <a:spcPts val="64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1" u="none" strike="noStrike" kern="1200" cap="none" spc="0" normalizeH="0" baseline="0" noProof="0" dirty="0">
                <a:ln>
                  <a:noFill/>
                </a:ln>
                <a:solidFill>
                  <a:srgbClr val="8F0707"/>
                </a:solidFill>
                <a:effectLst/>
                <a:uLnTx/>
                <a:uFillTx/>
                <a:latin typeface="The Seasons Bold"/>
                <a:ea typeface="The Seasons Bold"/>
                <a:cs typeface="The Seasons Bold"/>
                <a:sym typeface="The Seasons Bold"/>
              </a:rPr>
              <a:t>Spring 2025</a:t>
            </a:r>
          </a:p>
        </p:txBody>
      </p:sp>
    </p:spTree>
    <p:extLst>
      <p:ext uri="{BB962C8B-B14F-4D97-AF65-F5344CB8AC3E}">
        <p14:creationId xmlns:p14="http://schemas.microsoft.com/office/powerpoint/2010/main" val="2965651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19080" y="2324100"/>
            <a:ext cx="17624902" cy="76774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21002" lvl="1" algn="l">
              <a:lnSpc>
                <a:spcPts val="4289"/>
              </a:lnSpc>
            </a:pPr>
            <a:r>
              <a:rPr lang="en-US" sz="3600" b="1" spc="163" dirty="0">
                <a:solidFill>
                  <a:srgbClr val="252525"/>
                </a:solidFill>
                <a:latin typeface="Crimson Pro" panose="020B0604020202020204" charset="0"/>
                <a:ea typeface="Crimson Pro"/>
                <a:cs typeface="Crimson Pro"/>
                <a:sym typeface="Crimson Pro"/>
              </a:rPr>
              <a:t>Background: </a:t>
            </a:r>
            <a:r>
              <a:rPr lang="en-US" sz="3600" spc="163" dirty="0">
                <a:solidFill>
                  <a:srgbClr val="252525"/>
                </a:solidFill>
                <a:latin typeface="Crimson Pro" panose="020B0604020202020204" charset="0"/>
                <a:ea typeface="Crimson Pro"/>
                <a:cs typeface="Crimson Pro"/>
                <a:sym typeface="Crimson Pro"/>
              </a:rPr>
              <a:t>&gt;90% of civil and criminal cases are resolved between parties before final judgment.</a:t>
            </a:r>
            <a:br>
              <a:rPr lang="en-US" sz="3600" spc="163" dirty="0">
                <a:solidFill>
                  <a:srgbClr val="252525"/>
                </a:solidFill>
                <a:latin typeface="Crimson Pro" panose="020B0604020202020204" charset="0"/>
                <a:ea typeface="Crimson Pro"/>
                <a:cs typeface="Crimson Pro"/>
                <a:sym typeface="Crimson Pro"/>
              </a:rPr>
            </a:br>
            <a:endParaRPr lang="en-US" sz="3600" spc="163" dirty="0">
              <a:solidFill>
                <a:srgbClr val="252525"/>
              </a:solidFill>
              <a:latin typeface="Crimson Pro" panose="020B0604020202020204" charset="0"/>
              <a:ea typeface="Crimson Pro"/>
              <a:cs typeface="Crimson Pro"/>
              <a:sym typeface="Crimson Pro"/>
            </a:endParaRPr>
          </a:p>
          <a:p>
            <a:pPr marL="421002" lvl="1" algn="l">
              <a:lnSpc>
                <a:spcPts val="4289"/>
              </a:lnSpc>
            </a:pPr>
            <a:r>
              <a:rPr lang="en-US" sz="3600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Overview of Exercise: </a:t>
            </a:r>
            <a:r>
              <a:rPr lang="en-US" sz="36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Parties here have filed briefs and are either prepared for oral argument or have just completed it (I did both); last chance to resolve dispute by agreement before court decides the case; parties participate in mediation &amp; settlement negotiations before drafting a proposed written agreement.  </a:t>
            </a:r>
          </a:p>
          <a:p>
            <a:pPr marL="421002" lvl="1" algn="l">
              <a:lnSpc>
                <a:spcPts val="4289"/>
              </a:lnSpc>
            </a:pPr>
            <a:br>
              <a:rPr lang="en-US" sz="3600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</a:br>
            <a:r>
              <a:rPr lang="en-US" sz="3600" b="1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Exercise &amp; Assignment Components this Spring: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Brief Class Instruction on Settlement, Negotiation, &amp; Mediation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Initial Client Conversation (pairs)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Prep for Mediation (among students assigned as plaintiff or defendant)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Mediation (all plaintiffs v. all defendants)</a:t>
            </a:r>
          </a:p>
          <a:p>
            <a:pPr marL="1163952" lvl="1" indent="-742950" algn="l">
              <a:lnSpc>
                <a:spcPts val="4289"/>
              </a:lnSpc>
              <a:buAutoNum type="arabicPeriod"/>
            </a:pPr>
            <a:r>
              <a:rPr lang="en-US" sz="3200" spc="163" dirty="0">
                <a:solidFill>
                  <a:srgbClr val="252525"/>
                </a:solidFill>
                <a:latin typeface="Crimson Pro" panose="020B0604020202020204" charset="0"/>
                <a:ea typeface="Crimson Pro Bold"/>
                <a:cs typeface="Crimson Pro Bold"/>
                <a:sym typeface="Crimson Pro Bold"/>
              </a:rPr>
              <a:t>Class Debrief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331549" y="915095"/>
            <a:ext cx="17624902" cy="8213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20"/>
              </a:lnSpc>
            </a:pPr>
            <a:r>
              <a:rPr lang="en-US" sz="8025" b="1" dirty="0">
                <a:solidFill>
                  <a:srgbClr val="8F0707"/>
                </a:solidFill>
                <a:latin typeface="The Seasons Bold"/>
                <a:ea typeface="The Seasons Bold"/>
                <a:cs typeface="The Seasons Bold"/>
                <a:sym typeface="The Seasons Bold"/>
              </a:rPr>
              <a:t>Settlement Exercise &amp; Assignment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2554</TotalTime>
  <Words>1380</Words>
  <Application>Microsoft Office PowerPoint</Application>
  <PresentationFormat>Custom</PresentationFormat>
  <Paragraphs>123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Crimson Pro</vt:lpstr>
      <vt:lpstr>Calibri</vt:lpstr>
      <vt:lpstr>Courier New</vt:lpstr>
      <vt:lpstr>Cinzel</vt:lpstr>
      <vt:lpstr>The Seasons Bold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Beige Minimalist Dots Thesis Defense Presentation</dc:title>
  <dc:creator>Jonathan Sheffield</dc:creator>
  <cp:lastModifiedBy>Jonathan Sheffield</cp:lastModifiedBy>
  <cp:revision>2</cp:revision>
  <dcterms:created xsi:type="dcterms:W3CDTF">2006-08-16T00:00:00Z</dcterms:created>
  <dcterms:modified xsi:type="dcterms:W3CDTF">2025-06-03T19:11:31Z</dcterms:modified>
  <dc:identifier>DAGljoRzHBQ</dc:identifier>
</cp:coreProperties>
</file>