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embeddedFontLst>
    <p:embeddedFont>
      <p:font typeface="Red Hat Display Black" panose="02010303040201060303" pitchFamily="2" charset="0"/>
      <p:bold r:id="rId43"/>
      <p:boldItalic r:id="rId44"/>
    </p:embeddedFont>
    <p:embeddedFont>
      <p:font typeface="Red Hat Display Medium" panose="02010303040201060303" pitchFamily="2" charset="0"/>
      <p:regular r:id="rId45"/>
      <p:bold r:id="rId46"/>
      <p:italic r:id="rId47"/>
      <p:boldItalic r:id="rId48"/>
    </p:embeddedFont>
    <p:embeddedFont>
      <p:font typeface="Red Hat Text" panose="02010303040201060303" pitchFamily="2" charset="0"/>
      <p:regular r:id="rId49"/>
      <p:bold r:id="rId50"/>
      <p:italic r:id="rId51"/>
      <p:boldItalic r:id="rId52"/>
    </p:embeddedFont>
    <p:embeddedFont>
      <p:font typeface="Red Hat Text Medium" panose="02010303040201060303"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9259B3-8F11-4A4D-AF43-897CA67D8EBA}">
  <a:tblStyle styleId="{499259B3-8F11-4A4D-AF43-897CA67D8E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ie WISELEY" userId="f42cabaf-4602-412f-88a0-5b32346d7c75" providerId="ADAL" clId="{220B1433-50FA-459D-9CDC-0EEF4E20C255}"/>
    <pc:docChg chg="delSld">
      <pc:chgData name="Carlie WISELEY" userId="f42cabaf-4602-412f-88a0-5b32346d7c75" providerId="ADAL" clId="{220B1433-50FA-459D-9CDC-0EEF4E20C255}" dt="2025-04-23T15:40:04.480" v="0" actId="2696"/>
      <pc:docMkLst>
        <pc:docMk/>
      </pc:docMkLst>
      <pc:sldChg chg="del">
        <pc:chgData name="Carlie WISELEY" userId="f42cabaf-4602-412f-88a0-5b32346d7c75" providerId="ADAL" clId="{220B1433-50FA-459D-9CDC-0EEF4E20C255}" dt="2025-04-23T15:40:04.480" v="0" actId="2696"/>
        <pc:sldMkLst>
          <pc:docMk/>
          <pc:sldMk cId="0" sldId="28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0804afd1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30804afd1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330804afd1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0804afd1c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0804afd1c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g330804afd1c_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30804afd1c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30804afd1c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330804afd1c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32b20dba3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32b20dba3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$24 can buy you two Casetta sandwiches! </a:t>
            </a:r>
            <a:endParaRPr/>
          </a:p>
        </p:txBody>
      </p:sp>
      <p:sp>
        <p:nvSpPr>
          <p:cNvPr id="177" name="Google Shape;177;g332b20dba3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0804afd1c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30804afd1c_0_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330804afd1c_0_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30804afd1c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30804afd1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330804afd1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0804afd1c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30804afd1c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30804afd1c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4966f6c73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4966f6c73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4966f6c73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fe0dcaae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3fe0dcaae8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g33fe0dcaae8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e407da24e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3e407da24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33e407da24e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81920cad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381920cada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3381920cada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3b3dff35e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3b3dff35e6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3b3dff35e6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Click on the link so students can see the page briefly. </a:t>
            </a:r>
            <a:endParaRPr/>
          </a:p>
          <a:p>
            <a:pPr marL="0" lvl="0" indent="0" algn="l" rtl="0">
              <a:spcBef>
                <a:spcPts val="0"/>
              </a:spcBef>
              <a:spcAft>
                <a:spcPts val="0"/>
              </a:spcAft>
              <a:buNone/>
            </a:pPr>
            <a:r>
              <a:rPr lang="en-US"/>
              <a:t>Highlights: Co-curriculars do not need to file taxes due to their funding structure; Subordinate groups of registered 501c3s may not need to file taxes (see guide for more information); heard from some groups about issues with the 990-N form not recognizing their EIN…spoiler you get to call the IRS </a:t>
            </a:r>
            <a:endParaRPr/>
          </a:p>
        </p:txBody>
      </p:sp>
      <p:sp>
        <p:nvSpPr>
          <p:cNvPr id="241" name="Google Shape;2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b3dff35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33b3dff35e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3b3dff35e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30804afd1c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30804afd1c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330804afd1c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3fe0dcaae8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3fe0dcaae8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Heads up: there will be dates/times next year that NO programming will be allowed - these dates will be released to you prior to the start of the semester </a:t>
            </a:r>
            <a:endParaRPr/>
          </a:p>
        </p:txBody>
      </p:sp>
      <p:sp>
        <p:nvSpPr>
          <p:cNvPr id="272" name="Google Shape;272;g33fe0dcaae8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3b3dff35e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3b3dff35e6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slide is in bold because it’s very important! </a:t>
            </a:r>
            <a:endParaRPr/>
          </a:p>
        </p:txBody>
      </p:sp>
      <p:sp>
        <p:nvSpPr>
          <p:cNvPr id="280" name="Google Shape;280;g33b3dff35e6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3fe0dcaae8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3fe0dcaae8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you don’t know where to post your flyers, come grab me from my office. I’m happy to take a walk and show you where to post. </a:t>
            </a:r>
            <a:endParaRPr/>
          </a:p>
        </p:txBody>
      </p:sp>
      <p:sp>
        <p:nvSpPr>
          <p:cNvPr id="288" name="Google Shape;288;g33fe0dcaae8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b3dff35e6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3b3dff35e6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3b3dff35e6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fe0dcaae8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fe0dcaae8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3fe0dcaae8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81920cad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381920cad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Let’s take a brief moment to reflect and remember why we are here today. Feel free to make a note on your phone or send yourself an email. (aim for 2 minutes) </a:t>
            </a:r>
            <a:endParaRPr/>
          </a:p>
        </p:txBody>
      </p:sp>
      <p:sp>
        <p:nvSpPr>
          <p:cNvPr id="90" name="Google Shape;90;g3381920cada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3fe0dcaae8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3fe0dcaae8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3fe0dcaae8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fe0dcaae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33fe0dcaae8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g33fe0dcaae8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3b3dff35e6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3b3dff35e6_0_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33b3dff35e6_0_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3fe0dcaae8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3fe0dcaae8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-policies change all the time</a:t>
            </a:r>
            <a:endParaRPr/>
          </a:p>
          <a:p>
            <a:pPr marL="0" lvl="0" indent="0" algn="l" rtl="0">
              <a:spcBef>
                <a:spcPts val="0"/>
              </a:spcBef>
              <a:spcAft>
                <a:spcPts val="0"/>
              </a:spcAft>
              <a:buNone/>
            </a:pPr>
            <a:r>
              <a:rPr lang="en-US"/>
              <a:t>-start your planning EARLY and come see me as soon as you have an idea for a political event </a:t>
            </a:r>
            <a:endParaRPr/>
          </a:p>
        </p:txBody>
      </p:sp>
      <p:sp>
        <p:nvSpPr>
          <p:cNvPr id="336" name="Google Shape;336;g33fe0dcaae8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3e407da24e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33e407da24e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bottom line is that you do not have to guess at answers to your questions. Ask me! </a:t>
            </a:r>
            <a:endParaRPr/>
          </a:p>
        </p:txBody>
      </p:sp>
      <p:sp>
        <p:nvSpPr>
          <p:cNvPr id="344" name="Google Shape;344;g33e407da24e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3e407da24e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3e407da24e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g33e407da24e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3b3dff35e6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33b3dff35e6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33b3dff35e6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30804afd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330804afd1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330804afd1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31370a011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31370a011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331370a011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30804afd1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30804afd1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330804afd1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fe0dcaae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3fe0dcaae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g33fe0dcaae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a list of tasks to complete and documents/items to review as part of the officer transition process. </a:t>
            </a:r>
            <a:endParaRPr/>
          </a:p>
        </p:txBody>
      </p:sp>
      <p:sp>
        <p:nvSpPr>
          <p:cNvPr id="120" name="Google Shape;12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30804afd1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30804afd1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g330804afd1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0804afd1c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30804afd1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g330804afd1c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95300" y="457200"/>
            <a:ext cx="10668000" cy="1066800"/>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black">
  <p:cSld name="End-black">
    <p:spTree>
      <p:nvGrpSpPr>
        <p:cNvPr id="1" name="Shape 67"/>
        <p:cNvGrpSpPr/>
        <p:nvPr/>
      </p:nvGrpSpPr>
      <p:grpSpPr>
        <a:xfrm>
          <a:off x="0" y="0"/>
          <a:ext cx="0" cy="0"/>
          <a:chOff x="0" y="0"/>
          <a:chExt cx="0" cy="0"/>
        </a:xfrm>
      </p:grpSpPr>
      <p:sp>
        <p:nvSpPr>
          <p:cNvPr id="68" name="Google Shape;68;p11"/>
          <p:cNvSpPr/>
          <p:nvPr/>
        </p:nvSpPr>
        <p:spPr>
          <a:xfrm>
            <a:off x="0" y="-9939"/>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9" name="Google Shape;69;p11" descr="A black background with white text&#10;&#10;Description automatically generated with low confidence"/>
          <p:cNvPicPr preferRelativeResize="0"/>
          <p:nvPr/>
        </p:nvPicPr>
        <p:blipFill rotWithShape="1">
          <a:blip r:embed="rId2">
            <a:alphaModFix/>
          </a:blip>
          <a:srcRect/>
          <a:stretch/>
        </p:blipFill>
        <p:spPr>
          <a:xfrm>
            <a:off x="4834102" y="2987137"/>
            <a:ext cx="2523795" cy="8837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light">
  <p:cSld name="Title Slide_light">
    <p:spTree>
      <p:nvGrpSpPr>
        <p:cNvPr id="1" name="Shape 18"/>
        <p:cNvGrpSpPr/>
        <p:nvPr/>
      </p:nvGrpSpPr>
      <p:grpSpPr>
        <a:xfrm>
          <a:off x="0" y="0"/>
          <a:ext cx="0" cy="0"/>
          <a:chOff x="0" y="0"/>
          <a:chExt cx="0" cy="0"/>
        </a:xfrm>
      </p:grpSpPr>
      <p:sp>
        <p:nvSpPr>
          <p:cNvPr id="19" name="Google Shape;19;p3"/>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600"/>
              <a:buNone/>
              <a:defRPr sz="4000" b="1">
                <a:solidFill>
                  <a:srgbClr val="353535"/>
                </a:solidFill>
                <a:latin typeface="Red Hat Display Black"/>
                <a:ea typeface="Red Hat Display Black"/>
                <a:cs typeface="Red Hat Display Black"/>
                <a:sym typeface="Red Hat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
          <p:cNvSpPr/>
          <p:nvPr/>
        </p:nvSpPr>
        <p:spPr>
          <a:xfrm>
            <a:off x="0" y="5733906"/>
            <a:ext cx="12192000" cy="11240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2;p3"/>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57575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dark">
  <p:cSld name="Title Slide_dark">
    <p:spTree>
      <p:nvGrpSpPr>
        <p:cNvPr id="1" name="Shape 24"/>
        <p:cNvGrpSpPr/>
        <p:nvPr/>
      </p:nvGrpSpPr>
      <p:grpSpPr>
        <a:xfrm>
          <a:off x="0" y="0"/>
          <a:ext cx="0" cy="0"/>
          <a:chOff x="0" y="0"/>
          <a:chExt cx="0" cy="0"/>
        </a:xfrm>
      </p:grpSpPr>
      <p:sp>
        <p:nvSpPr>
          <p:cNvPr id="25" name="Google Shape;25;p4"/>
          <p:cNvSpPr/>
          <p:nvPr/>
        </p:nvSpPr>
        <p:spPr>
          <a:xfrm>
            <a:off x="0" y="0"/>
            <a:ext cx="12192000" cy="57339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600"/>
              <a:buNone/>
              <a:defRPr sz="4000" b="1">
                <a:solidFill>
                  <a:schemeClr val="lt1"/>
                </a:solidFill>
                <a:latin typeface="Red Hat Display Black"/>
                <a:ea typeface="Red Hat Display Black"/>
                <a:cs typeface="Red Hat Display Black"/>
                <a:sym typeface="Red Hat Display Black"/>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rgbClr val="3535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0" name="Google Shape;30;p4" descr="A black background with white text&#10;&#10;Description automatically generated with low confidence"/>
          <p:cNvPicPr preferRelativeResize="0"/>
          <p:nvPr/>
        </p:nvPicPr>
        <p:blipFill rotWithShape="1">
          <a:blip r:embed="rId2">
            <a:alphaModFix/>
          </a:blip>
          <a:srcRect/>
          <a:stretch/>
        </p:blipFill>
        <p:spPr>
          <a:xfrm>
            <a:off x="9599532" y="126023"/>
            <a:ext cx="2523795" cy="8837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1 column">
  <p:cSld name="Title and Content_1 column">
    <p:spTree>
      <p:nvGrpSpPr>
        <p:cNvPr id="1" name="Shape 31"/>
        <p:cNvGrpSpPr/>
        <p:nvPr/>
      </p:nvGrpSpPr>
      <p:grpSpPr>
        <a:xfrm>
          <a:off x="0" y="0"/>
          <a:ext cx="0" cy="0"/>
          <a:chOff x="0" y="0"/>
          <a:chExt cx="0" cy="0"/>
        </a:xfrm>
      </p:grpSpPr>
      <p:sp>
        <p:nvSpPr>
          <p:cNvPr id="32" name="Google Shape;32;p5"/>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 name="Google Shape;34;p5"/>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060"/>
              <a:buNone/>
              <a:defRPr sz="3400" b="1">
                <a:solidFill>
                  <a:srgbClr val="353535"/>
                </a:solidFill>
              </a:defRPr>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body" idx="2"/>
          </p:nvPr>
        </p:nvSpPr>
        <p:spPr>
          <a:xfrm>
            <a:off x="1485900" y="1840447"/>
            <a:ext cx="9677400"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rgbClr val="353535"/>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2 columns">
  <p:cSld name="Title and Content_2 columns">
    <p:spTree>
      <p:nvGrpSpPr>
        <p:cNvPr id="1" name="Shape 37"/>
        <p:cNvGrpSpPr/>
        <p:nvPr/>
      </p:nvGrpSpPr>
      <p:grpSpPr>
        <a:xfrm>
          <a:off x="0" y="0"/>
          <a:ext cx="0" cy="0"/>
          <a:chOff x="0" y="0"/>
          <a:chExt cx="0" cy="0"/>
        </a:xfrm>
      </p:grpSpPr>
      <p:sp>
        <p:nvSpPr>
          <p:cNvPr id="38" name="Google Shape;38;p6"/>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6"/>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lvl1pPr marL="457200" lvl="0" indent="-228600" algn="l">
              <a:lnSpc>
                <a:spcPct val="90000"/>
              </a:lnSpc>
              <a:spcBef>
                <a:spcPts val="1000"/>
              </a:spcBef>
              <a:spcAft>
                <a:spcPts val="0"/>
              </a:spcAft>
              <a:buSzPts val="3060"/>
              <a:buNone/>
              <a:defRPr sz="3400" b="1"/>
            </a:lvl1pPr>
            <a:lvl2pPr marL="914400" lvl="1" indent="-431800" algn="l">
              <a:lnSpc>
                <a:spcPct val="90000"/>
              </a:lnSpc>
              <a:spcBef>
                <a:spcPts val="500"/>
              </a:spcBef>
              <a:spcAft>
                <a:spcPts val="0"/>
              </a:spcAft>
              <a:buClr>
                <a:schemeClr val="dk1"/>
              </a:buClr>
              <a:buSzPts val="3200"/>
              <a:buChar char="•"/>
              <a:defRPr sz="3200" b="1"/>
            </a:lvl2pPr>
            <a:lvl3pPr marL="1371600" lvl="2" indent="-431800" algn="l">
              <a:lnSpc>
                <a:spcPct val="90000"/>
              </a:lnSpc>
              <a:spcBef>
                <a:spcPts val="500"/>
              </a:spcBef>
              <a:spcAft>
                <a:spcPts val="0"/>
              </a:spcAft>
              <a:buClr>
                <a:schemeClr val="dk1"/>
              </a:buClr>
              <a:buSzPts val="3200"/>
              <a:buChar char="•"/>
              <a:defRPr sz="3200" b="1"/>
            </a:lvl3pPr>
            <a:lvl4pPr marL="1828800" lvl="3" indent="-431800" algn="l">
              <a:lnSpc>
                <a:spcPct val="90000"/>
              </a:lnSpc>
              <a:spcBef>
                <a:spcPts val="500"/>
              </a:spcBef>
              <a:spcAft>
                <a:spcPts val="0"/>
              </a:spcAft>
              <a:buClr>
                <a:schemeClr val="dk1"/>
              </a:buClr>
              <a:buSzPts val="3200"/>
              <a:buChar char="•"/>
              <a:defRPr sz="3200" b="1"/>
            </a:lvl4pPr>
            <a:lvl5pPr marL="2286000" lvl="4" indent="-431800" algn="l">
              <a:lnSpc>
                <a:spcPct val="90000"/>
              </a:lnSpc>
              <a:spcBef>
                <a:spcPts val="500"/>
              </a:spcBef>
              <a:spcAft>
                <a:spcPts val="0"/>
              </a:spcAft>
              <a:buClr>
                <a:schemeClr val="dk1"/>
              </a:buClr>
              <a:buSzPts val="3200"/>
              <a:buChar char="•"/>
              <a:defRPr sz="3200"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2"/>
          </p:nvPr>
        </p:nvSpPr>
        <p:spPr>
          <a:xfrm>
            <a:off x="1485900" y="1840447"/>
            <a:ext cx="4482548"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4"/>
          </p:nvPr>
        </p:nvSpPr>
        <p:spPr>
          <a:xfrm>
            <a:off x="6223554" y="1840447"/>
            <a:ext cx="4939746"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red">
  <p:cSld name="Section Header_red">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0" y="-8234"/>
            <a:ext cx="12192000" cy="6858000"/>
          </a:xfrm>
          <a:prstGeom prst="rect">
            <a:avLst/>
          </a:prstGeom>
          <a:noFill/>
          <a:ln>
            <a:noFill/>
          </a:ln>
        </p:spPr>
      </p:pic>
      <p:sp>
        <p:nvSpPr>
          <p:cNvPr id="46" name="Google Shape;46;p7"/>
          <p:cNvSpPr/>
          <p:nvPr/>
        </p:nvSpPr>
        <p:spPr>
          <a:xfrm>
            <a:off x="0" y="1024128"/>
            <a:ext cx="11163300" cy="58256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 name="Google Shape;47;p7"/>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lvl1pPr marL="457200" lvl="0" indent="-228600" algn="l">
              <a:lnSpc>
                <a:spcPct val="90000"/>
              </a:lnSpc>
              <a:spcBef>
                <a:spcPts val="1000"/>
              </a:spcBef>
              <a:spcAft>
                <a:spcPts val="0"/>
              </a:spcAft>
              <a:buSzPts val="3600"/>
              <a:buNone/>
              <a:defRPr sz="4000" b="1">
                <a:solidFill>
                  <a:schemeClr val="lt1"/>
                </a:solidFill>
              </a:defRPr>
            </a:lvl1pPr>
            <a:lvl2pPr marL="914400" lvl="1" indent="-457200" algn="l">
              <a:lnSpc>
                <a:spcPct val="90000"/>
              </a:lnSpc>
              <a:spcBef>
                <a:spcPts val="500"/>
              </a:spcBef>
              <a:spcAft>
                <a:spcPts val="0"/>
              </a:spcAft>
              <a:buClr>
                <a:schemeClr val="dk1"/>
              </a:buClr>
              <a:buSzPts val="3600"/>
              <a:buChar char="•"/>
              <a:defRPr sz="3600"/>
            </a:lvl2pPr>
            <a:lvl3pPr marL="1371600" lvl="2" indent="-457200" algn="l">
              <a:lnSpc>
                <a:spcPct val="90000"/>
              </a:lnSpc>
              <a:spcBef>
                <a:spcPts val="500"/>
              </a:spcBef>
              <a:spcAft>
                <a:spcPts val="0"/>
              </a:spcAft>
              <a:buClr>
                <a:schemeClr val="dk1"/>
              </a:buClr>
              <a:buSzPts val="3600"/>
              <a:buChar char="•"/>
              <a:defRPr sz="3600"/>
            </a:lvl3pPr>
            <a:lvl4pPr marL="1828800" lvl="3" indent="-457200" algn="l">
              <a:lnSpc>
                <a:spcPct val="90000"/>
              </a:lnSpc>
              <a:spcBef>
                <a:spcPts val="500"/>
              </a:spcBef>
              <a:spcAft>
                <a:spcPts val="0"/>
              </a:spcAft>
              <a:buClr>
                <a:schemeClr val="dk1"/>
              </a:buClr>
              <a:buSzPts val="3600"/>
              <a:buChar char="•"/>
              <a:defRPr sz="3600"/>
            </a:lvl4pPr>
            <a:lvl5pPr marL="2286000" lvl="4" indent="-457200" algn="l">
              <a:lnSpc>
                <a:spcPct val="90000"/>
              </a:lnSpc>
              <a:spcBef>
                <a:spcPts val="500"/>
              </a:spcBef>
              <a:spcAft>
                <a:spcPts val="0"/>
              </a:spcAft>
              <a:buClr>
                <a:schemeClr val="dk1"/>
              </a:buClr>
              <a:buSzPts val="3600"/>
              <a:buChar char="•"/>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E8E8E8"/>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9554309" y="0"/>
            <a:ext cx="2637692"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7"/>
          <p:cNvSpPr/>
          <p:nvPr/>
        </p:nvSpPr>
        <p:spPr>
          <a:xfrm>
            <a:off x="1485900" y="4007404"/>
            <a:ext cx="471523" cy="940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2" name="Google Shape;52;p7" descr="A black background with white text&#10;&#10;Description automatically generated with low confidence"/>
          <p:cNvPicPr preferRelativeResize="0"/>
          <p:nvPr/>
        </p:nvPicPr>
        <p:blipFill rotWithShape="1">
          <a:blip r:embed="rId3">
            <a:alphaModFix/>
          </a:blip>
          <a:srcRect/>
          <a:stretch/>
        </p:blipFill>
        <p:spPr>
          <a:xfrm>
            <a:off x="9599532" y="126023"/>
            <a:ext cx="2523795" cy="8837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black">
  <p:cSld name="Section Header_black">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a:stretch/>
        </p:blipFill>
        <p:spPr>
          <a:xfrm>
            <a:off x="0" y="-8234"/>
            <a:ext cx="12192000" cy="6858000"/>
          </a:xfrm>
          <a:prstGeom prst="rect">
            <a:avLst/>
          </a:prstGeom>
          <a:noFill/>
          <a:ln>
            <a:noFill/>
          </a:ln>
        </p:spPr>
      </p:pic>
      <p:sp>
        <p:nvSpPr>
          <p:cNvPr id="55" name="Google Shape;55;p8"/>
          <p:cNvSpPr/>
          <p:nvPr/>
        </p:nvSpPr>
        <p:spPr>
          <a:xfrm>
            <a:off x="0" y="1024128"/>
            <a:ext cx="11163300" cy="583387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 name="Google Shape;56;p8"/>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lvl1pPr marL="457200" lvl="0" indent="-228600" algn="l">
              <a:lnSpc>
                <a:spcPct val="90000"/>
              </a:lnSpc>
              <a:spcBef>
                <a:spcPts val="1000"/>
              </a:spcBef>
              <a:spcAft>
                <a:spcPts val="0"/>
              </a:spcAft>
              <a:buSzPts val="3600"/>
              <a:buNone/>
              <a:defRPr sz="4000" b="1">
                <a:solidFill>
                  <a:schemeClr val="lt1"/>
                </a:solidFill>
              </a:defRPr>
            </a:lvl1pPr>
            <a:lvl2pPr marL="914400" lvl="1" indent="-457200" algn="l">
              <a:lnSpc>
                <a:spcPct val="90000"/>
              </a:lnSpc>
              <a:spcBef>
                <a:spcPts val="500"/>
              </a:spcBef>
              <a:spcAft>
                <a:spcPts val="0"/>
              </a:spcAft>
              <a:buClr>
                <a:schemeClr val="dk1"/>
              </a:buClr>
              <a:buSzPts val="3600"/>
              <a:buChar char="•"/>
              <a:defRPr sz="3600"/>
            </a:lvl2pPr>
            <a:lvl3pPr marL="1371600" lvl="2" indent="-457200" algn="l">
              <a:lnSpc>
                <a:spcPct val="90000"/>
              </a:lnSpc>
              <a:spcBef>
                <a:spcPts val="500"/>
              </a:spcBef>
              <a:spcAft>
                <a:spcPts val="0"/>
              </a:spcAft>
              <a:buClr>
                <a:schemeClr val="dk1"/>
              </a:buClr>
              <a:buSzPts val="3600"/>
              <a:buChar char="•"/>
              <a:defRPr sz="3600"/>
            </a:lvl3pPr>
            <a:lvl4pPr marL="1828800" lvl="3" indent="-457200" algn="l">
              <a:lnSpc>
                <a:spcPct val="90000"/>
              </a:lnSpc>
              <a:spcBef>
                <a:spcPts val="500"/>
              </a:spcBef>
              <a:spcAft>
                <a:spcPts val="0"/>
              </a:spcAft>
              <a:buClr>
                <a:schemeClr val="dk1"/>
              </a:buClr>
              <a:buSzPts val="3600"/>
              <a:buChar char="•"/>
              <a:defRPr sz="3600"/>
            </a:lvl4pPr>
            <a:lvl5pPr marL="2286000" lvl="4" indent="-457200" algn="l">
              <a:lnSpc>
                <a:spcPct val="90000"/>
              </a:lnSpc>
              <a:spcBef>
                <a:spcPts val="500"/>
              </a:spcBef>
              <a:spcAft>
                <a:spcPts val="0"/>
              </a:spcAft>
              <a:buClr>
                <a:schemeClr val="dk1"/>
              </a:buClr>
              <a:buSzPts val="3600"/>
              <a:buChar char="•"/>
              <a:defRPr sz="3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p:nvPr/>
        </p:nvSpPr>
        <p:spPr>
          <a:xfrm>
            <a:off x="9554309" y="0"/>
            <a:ext cx="2637692"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8"/>
          <p:cNvSpPr/>
          <p:nvPr/>
        </p:nvSpPr>
        <p:spPr>
          <a:xfrm>
            <a:off x="1485900" y="40074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8"/>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 name="Google Shape;61;p8" descr="A black background with white text&#10;&#10;Description automatically generated with low confidence"/>
          <p:cNvPicPr preferRelativeResize="0"/>
          <p:nvPr/>
        </p:nvPicPr>
        <p:blipFill rotWithShape="1">
          <a:blip r:embed="rId3">
            <a:alphaModFix/>
          </a:blip>
          <a:srcRect/>
          <a:stretch/>
        </p:blipFill>
        <p:spPr>
          <a:xfrm>
            <a:off x="9599532" y="126023"/>
            <a:ext cx="2523795" cy="8837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9"/>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red">
  <p:cSld name="End-red">
    <p:spTree>
      <p:nvGrpSpPr>
        <p:cNvPr id="1" name="Shape 64"/>
        <p:cNvGrpSpPr/>
        <p:nvPr/>
      </p:nvGrpSpPr>
      <p:grpSpPr>
        <a:xfrm>
          <a:off x="0" y="0"/>
          <a:ext cx="0" cy="0"/>
          <a:chOff x="0" y="0"/>
          <a:chExt cx="0" cy="0"/>
        </a:xfrm>
      </p:grpSpPr>
      <p:sp>
        <p:nvSpPr>
          <p:cNvPr id="65" name="Google Shape;65;p10"/>
          <p:cNvSpPr/>
          <p:nvPr/>
        </p:nvSpPr>
        <p:spPr>
          <a:xfrm>
            <a:off x="0" y="-9939"/>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6" name="Google Shape;66;p10" descr="A black background with white text&#10;&#10;Description automatically generated with low confidence"/>
          <p:cNvPicPr preferRelativeResize="0"/>
          <p:nvPr/>
        </p:nvPicPr>
        <p:blipFill rotWithShape="1">
          <a:blip r:embed="rId2">
            <a:alphaModFix/>
          </a:blip>
          <a:srcRect/>
          <a:stretch/>
        </p:blipFill>
        <p:spPr>
          <a:xfrm>
            <a:off x="4834102" y="2987137"/>
            <a:ext cx="2523795" cy="8837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5300" y="457200"/>
            <a:ext cx="9035560" cy="1066800"/>
          </a:xfrm>
          <a:prstGeom prst="rect">
            <a:avLst/>
          </a:prstGeom>
          <a:noFill/>
          <a:ln>
            <a:noFill/>
          </a:ln>
        </p:spPr>
        <p:txBody>
          <a:bodyPr spcFirstLastPara="1" wrap="square" lIns="0" tIns="45700" rIns="0" bIns="0" anchor="b" anchorCtr="0">
            <a:normAutofit/>
          </a:bodyPr>
          <a:lstStyle>
            <a:lvl1pPr marR="0" lvl="0" algn="l" rtl="0">
              <a:lnSpc>
                <a:spcPct val="90000"/>
              </a:lnSpc>
              <a:spcBef>
                <a:spcPts val="0"/>
              </a:spcBef>
              <a:spcAft>
                <a:spcPts val="0"/>
              </a:spcAft>
              <a:buClr>
                <a:schemeClr val="dk1"/>
              </a:buClr>
              <a:buSzPts val="3200"/>
              <a:buFont typeface="Red Hat Display Black"/>
              <a:buNone/>
              <a:defRPr sz="3200" b="1" i="0" u="none" strike="noStrike" cap="none">
                <a:solidFill>
                  <a:schemeClr val="dk1"/>
                </a:solidFill>
                <a:latin typeface="Red Hat Display Black"/>
                <a:ea typeface="Red Hat Display Black"/>
                <a:cs typeface="Red Hat Display Black"/>
                <a:sym typeface="Red Hat Display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485900" y="1828799"/>
            <a:ext cx="9677400" cy="4457701"/>
          </a:xfrm>
          <a:prstGeom prst="rect">
            <a:avLst/>
          </a:prstGeom>
          <a:noFill/>
          <a:ln>
            <a:noFill/>
          </a:ln>
        </p:spPr>
        <p:txBody>
          <a:bodyPr spcFirstLastPara="1" wrap="square" lIns="0" tIns="45700" rIns="91425" bIns="45700" anchor="t" anchorCtr="0">
            <a:normAutofit/>
          </a:bodyPr>
          <a:lstStyle>
            <a:lvl1pPr marL="457200" marR="0" lvl="0" indent="-377190" algn="l" rtl="0">
              <a:lnSpc>
                <a:spcPct val="90000"/>
              </a:lnSpc>
              <a:spcBef>
                <a:spcPts val="1000"/>
              </a:spcBef>
              <a:spcAft>
                <a:spcPts val="0"/>
              </a:spcAft>
              <a:buClr>
                <a:schemeClr val="accent1"/>
              </a:buClr>
              <a:buSzPts val="2340"/>
              <a:buFont typeface="Arial"/>
              <a:buChar char="•"/>
              <a:defRPr sz="2600" b="0" i="0" u="none" strike="noStrike" cap="none">
                <a:solidFill>
                  <a:schemeClr val="dk1"/>
                </a:solidFill>
                <a:latin typeface="Red Hat Text Medium"/>
                <a:ea typeface="Red Hat Text Medium"/>
                <a:cs typeface="Red Hat Text Medium"/>
                <a:sym typeface="Red Hat Text Medium"/>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Red Hat Text Medium"/>
                <a:ea typeface="Red Hat Text Medium"/>
                <a:cs typeface="Red Hat Text Medium"/>
                <a:sym typeface="Red Hat Tex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ed Hat Text Medium"/>
                <a:ea typeface="Red Hat Text Medium"/>
                <a:cs typeface="Red Hat Text Medium"/>
                <a:sym typeface="Red Hat Text Mediu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ed Hat Text Medium"/>
                <a:ea typeface="Red Hat Text Medium"/>
                <a:cs typeface="Red Hat Text Medium"/>
                <a:sym typeface="Red Hat Text Mediu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ed Hat Text Medium"/>
                <a:ea typeface="Red Hat Text Medium"/>
                <a:cs typeface="Red Hat Text Medium"/>
                <a:sym typeface="Red Hat Tex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marR="0" lvl="0" algn="ctr" rtl="0">
              <a:spcBef>
                <a:spcPts val="0"/>
              </a:spcBef>
              <a:spcAft>
                <a:spcPts val="0"/>
              </a:spcAft>
              <a:buSzPts val="1400"/>
              <a:buNone/>
              <a:defRPr sz="1400" b="0" i="0" u="none" strike="noStrike" cap="none">
                <a:solidFill>
                  <a:schemeClr val="lt1"/>
                </a:solidFill>
                <a:latin typeface="Red Hat Text Medium"/>
                <a:ea typeface="Red Hat Text Medium"/>
                <a:cs typeface="Red Hat Text Medium"/>
                <a:sym typeface="Red Hat Text Medium"/>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9530862" y="0"/>
            <a:ext cx="2661137"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 descr="A black background with white text&#10;&#10;Description automatically generated with low confidence"/>
          <p:cNvPicPr preferRelativeResize="0"/>
          <p:nvPr/>
        </p:nvPicPr>
        <p:blipFill rotWithShape="1">
          <a:blip r:embed="rId12">
            <a:alphaModFix/>
          </a:blip>
          <a:srcRect/>
          <a:stretch/>
        </p:blipFill>
        <p:spPr>
          <a:xfrm>
            <a:off x="9599532" y="126023"/>
            <a:ext cx="2523795" cy="8837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uide.cfli.wisc.edu/documents/constitutionbylaw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irs.gov/forms-pubs/about-form-8822-b"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hyperlink" Target="https://kb.wisc.edu/lssao/138768" TargetMode="External"/><Relationship Id="rId4" Type="http://schemas.openxmlformats.org/officeDocument/2006/relationships/hyperlink" Target="https://www.irs.gov/charities-non-profits/required-filing-form-990-seri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kb.wisc.edu/lssao/149321"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canvas.wisc.edu/enroll/GTXDWR"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kb.wisc.edu/lssao/14748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carlie.wiseley@wisc.edu"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guide.cfli.wisc.edu/" TargetMode="External"/><Relationship Id="rId5" Type="http://schemas.openxmlformats.org/officeDocument/2006/relationships/hyperlink" Target="https://kb.wisc.edu/lssao/" TargetMode="External"/><Relationship Id="rId4" Type="http://schemas.openxmlformats.org/officeDocument/2006/relationships/hyperlink" Target="https://wisc.starfishsolutions.com/starfish-ops/dl/instructor/serviceCatalog.html?bookmark=connection/92508/schedul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apps.law.wisc.edu/calendar/"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guide.cfli.wisc.edu/reserving-spac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kb.wisc.edu/lssao/148377"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copyshop@law.wisc.edu"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kb.wisc.edu/lssao/149324"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law.wisc.edu/studenthandbook/18.0.html#18.6.6"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s://ehs.wisc.edu/campus-health-safety/food-safety-licensing/" TargetMode="External"/><Relationship Id="rId4" Type="http://schemas.openxmlformats.org/officeDocument/2006/relationships/hyperlink" Target="https://policy.wisc.edu/library/UW-201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policy.wisc.edu/library/UW-2003"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hyperlink" Target="https://kb.wisc.edu/lssao/141254" TargetMode="External"/><Relationship Id="rId4" Type="http://schemas.openxmlformats.org/officeDocument/2006/relationships/hyperlink" Target="https://policy.wisc.edu/library/UW-200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uide.cfli.wisc.edu/finance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revenue.wi.gov/Pages/home.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kb.wisc.edu/lssao/141576"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0.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in.wisc.ed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forms.gle/E5gWCM3bjRkZqfyw6" TargetMode="External"/><Relationship Id="rId4" Type="http://schemas.openxmlformats.org/officeDocument/2006/relationships/hyperlink" Target="https://guide.cfli.wisc.edu/organization-manage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White</a:t>
            </a:r>
            <a:r>
              <a:rPr lang="en-US" sz="2000"/>
              <a:t> title slide</a:t>
            </a:r>
            <a:endParaRPr/>
          </a:p>
        </p:txBody>
      </p:sp>
      <p:sp>
        <p:nvSpPr>
          <p:cNvPr id="76" name="Google Shape;76;p12"/>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600"/>
              <a:buNone/>
            </a:pPr>
            <a:r>
              <a:rPr lang="en-US"/>
              <a:t>Spring 2025 Student Org Leader Training: Officer Transition and Preparing for the Year Ahead</a:t>
            </a:r>
            <a:endParaRPr/>
          </a:p>
        </p:txBody>
      </p:sp>
      <p:sp>
        <p:nvSpPr>
          <p:cNvPr id="77" name="Google Shape;77;p12"/>
          <p:cNvSpPr txBox="1">
            <a:spLocks noGrp="1"/>
          </p:cNvSpPr>
          <p:nvPr>
            <p:ph type="body" idx="2"/>
          </p:nvPr>
        </p:nvSpPr>
        <p:spPr>
          <a:xfrm>
            <a:off x="851889" y="3519488"/>
            <a:ext cx="8334246" cy="701877"/>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r>
              <a:rPr lang="en-US"/>
              <a:t>April 10th, 2025 </a:t>
            </a:r>
            <a:endParaRPr/>
          </a:p>
        </p:txBody>
      </p:sp>
      <p:sp>
        <p:nvSpPr>
          <p:cNvPr id="78" name="Google Shape;78;p12"/>
          <p:cNvSpPr txBox="1">
            <a:spLocks noGrp="1"/>
          </p:cNvSpPr>
          <p:nvPr>
            <p:ph type="body" idx="3"/>
          </p:nvPr>
        </p:nvSpPr>
        <p:spPr>
          <a:xfrm>
            <a:off x="851889" y="5953913"/>
            <a:ext cx="10311412" cy="523088"/>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162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1 column</a:t>
            </a:r>
            <a:endParaRPr/>
          </a:p>
        </p:txBody>
      </p:sp>
      <p:sp>
        <p:nvSpPr>
          <p:cNvPr id="147" name="Google Shape;147;p21"/>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r>
              <a:rPr lang="en-US"/>
              <a:t>Constitution/Bylaws</a:t>
            </a:r>
            <a:endParaRPr/>
          </a:p>
        </p:txBody>
      </p:sp>
      <p:sp>
        <p:nvSpPr>
          <p:cNvPr id="148" name="Google Shape;148;p21"/>
          <p:cNvSpPr txBox="1">
            <a:spLocks noGrp="1"/>
          </p:cNvSpPr>
          <p:nvPr>
            <p:ph type="body" idx="2"/>
          </p:nvPr>
        </p:nvSpPr>
        <p:spPr>
          <a:xfrm>
            <a:off x="1485900" y="1840447"/>
            <a:ext cx="9677400" cy="4446053"/>
          </a:xfrm>
          <a:prstGeom prst="rect">
            <a:avLst/>
          </a:prstGeom>
          <a:noFill/>
          <a:ln>
            <a:noFill/>
          </a:ln>
        </p:spPr>
        <p:txBody>
          <a:bodyPr spcFirstLastPara="1" wrap="square" lIns="0" tIns="45700" rIns="91425" bIns="45700" anchor="t" anchorCtr="0">
            <a:normAutofit fontScale="92500" lnSpcReduction="20000"/>
          </a:bodyPr>
          <a:lstStyle/>
          <a:p>
            <a:pPr marL="0" lvl="0" indent="0" algn="l" rtl="0">
              <a:lnSpc>
                <a:spcPct val="90000"/>
              </a:lnSpc>
              <a:spcBef>
                <a:spcPts val="0"/>
              </a:spcBef>
              <a:spcAft>
                <a:spcPts val="0"/>
              </a:spcAft>
              <a:buNone/>
            </a:pPr>
            <a:endParaRPr/>
          </a:p>
          <a:p>
            <a:pPr marL="457200" lvl="0" indent="-366045" algn="l" rtl="0">
              <a:lnSpc>
                <a:spcPct val="100000"/>
              </a:lnSpc>
              <a:spcBef>
                <a:spcPts val="0"/>
              </a:spcBef>
              <a:spcAft>
                <a:spcPts val="0"/>
              </a:spcAft>
              <a:buSzPct val="90000"/>
              <a:buChar char="•"/>
            </a:pPr>
            <a:r>
              <a:rPr lang="en-US"/>
              <a:t>Board should meet to review the constitution and decide if revisions are needed. Upload the revised constitution in your RSO registration this summer. </a:t>
            </a:r>
            <a:endParaRPr/>
          </a:p>
          <a:p>
            <a:pPr marL="457200" lvl="0" indent="-366045" algn="l" rtl="0">
              <a:lnSpc>
                <a:spcPct val="100000"/>
              </a:lnSpc>
              <a:spcBef>
                <a:spcPts val="0"/>
              </a:spcBef>
              <a:spcAft>
                <a:spcPts val="0"/>
              </a:spcAft>
              <a:buSzPct val="90000"/>
              <a:buChar char="•"/>
            </a:pPr>
            <a:r>
              <a:rPr lang="en-US"/>
              <a:t>The UW requires every Registered Student Organization (RSO) to submit an operating document and review/revise it every 3 years at a minimum. </a:t>
            </a:r>
            <a:endParaRPr/>
          </a:p>
          <a:p>
            <a:pPr marL="914400" lvl="1" indent="-351948" algn="l" rtl="0">
              <a:lnSpc>
                <a:spcPct val="100000"/>
              </a:lnSpc>
              <a:spcBef>
                <a:spcPts val="0"/>
              </a:spcBef>
              <a:spcAft>
                <a:spcPts val="0"/>
              </a:spcAft>
              <a:buSzPct val="100000"/>
              <a:buChar char="•"/>
            </a:pPr>
            <a:r>
              <a:rPr lang="en-US" u="sng">
                <a:solidFill>
                  <a:schemeClr val="hlink"/>
                </a:solidFill>
                <a:hlinkClick r:id="rId3"/>
              </a:rPr>
              <a:t>UW requirements for RSO constitution/bylaws </a:t>
            </a:r>
            <a:endParaRPr/>
          </a:p>
          <a:p>
            <a:pPr marL="457200" lvl="0" indent="-366045" algn="l" rtl="0">
              <a:lnSpc>
                <a:spcPct val="100000"/>
              </a:lnSpc>
              <a:spcBef>
                <a:spcPts val="0"/>
              </a:spcBef>
              <a:spcAft>
                <a:spcPts val="0"/>
              </a:spcAft>
              <a:buSzPct val="90000"/>
              <a:buChar char="•"/>
            </a:pPr>
            <a:r>
              <a:rPr lang="en-US"/>
              <a:t>FYI: Law School groups will be required to upload a new constitution to register for the 25-26 year! </a:t>
            </a:r>
            <a:endParaRPr/>
          </a:p>
          <a:p>
            <a:pPr marL="457200" lvl="0" indent="-366045" algn="l" rtl="0">
              <a:lnSpc>
                <a:spcPct val="100000"/>
              </a:lnSpc>
              <a:spcBef>
                <a:spcPts val="0"/>
              </a:spcBef>
              <a:spcAft>
                <a:spcPts val="0"/>
              </a:spcAft>
              <a:buSzPct val="90000"/>
              <a:buChar char="•"/>
            </a:pPr>
            <a:r>
              <a:rPr lang="en-US"/>
              <a:t>Be aware that your constitution, including any revision, is not valid until it is uploaded to your WIN profile. Contact Carlie for help. </a:t>
            </a:r>
            <a:endParaRPr/>
          </a:p>
          <a:p>
            <a:pPr marL="457200" lvl="0" indent="-366045" algn="l" rtl="0">
              <a:lnSpc>
                <a:spcPct val="100000"/>
              </a:lnSpc>
              <a:spcBef>
                <a:spcPts val="0"/>
              </a:spcBef>
              <a:spcAft>
                <a:spcPts val="0"/>
              </a:spcAft>
              <a:buSzPct val="90000"/>
              <a:buChar char="•"/>
            </a:pPr>
            <a:r>
              <a:rPr lang="en-US"/>
              <a:t>Make sure you follow the revision process written in the constitution! </a:t>
            </a:r>
            <a:endParaRPr/>
          </a:p>
        </p:txBody>
      </p:sp>
      <p:sp>
        <p:nvSpPr>
          <p:cNvPr id="149" name="Google Shape;149;p21"/>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2"/>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 Complete Position Description </a:t>
            </a:r>
            <a:endParaRPr/>
          </a:p>
        </p:txBody>
      </p:sp>
      <p:sp>
        <p:nvSpPr>
          <p:cNvPr id="156" name="Google Shape;156;p22"/>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20000"/>
          </a:bodyPr>
          <a:lstStyle/>
          <a:p>
            <a:pPr marL="0" lvl="0" indent="0" algn="l" rtl="0">
              <a:spcBef>
                <a:spcPts val="1000"/>
              </a:spcBef>
              <a:spcAft>
                <a:spcPts val="0"/>
              </a:spcAft>
              <a:buNone/>
            </a:pPr>
            <a:endParaRPr/>
          </a:p>
          <a:p>
            <a:pPr marL="457200" lvl="0" indent="-377190" algn="l" rtl="0">
              <a:lnSpc>
                <a:spcPct val="150000"/>
              </a:lnSpc>
              <a:spcBef>
                <a:spcPts val="1000"/>
              </a:spcBef>
              <a:spcAft>
                <a:spcPts val="0"/>
              </a:spcAft>
              <a:buSzPts val="2340"/>
              <a:buChar char="•"/>
            </a:pPr>
            <a:r>
              <a:rPr lang="en-US"/>
              <a:t>Each board position should have a complete PD. </a:t>
            </a:r>
            <a:endParaRPr/>
          </a:p>
          <a:p>
            <a:pPr marL="457200" lvl="0" indent="-377190" algn="l" rtl="0">
              <a:lnSpc>
                <a:spcPct val="150000"/>
              </a:lnSpc>
              <a:spcBef>
                <a:spcPts val="0"/>
              </a:spcBef>
              <a:spcAft>
                <a:spcPts val="0"/>
              </a:spcAft>
              <a:buSzPts val="2340"/>
              <a:buChar char="•"/>
            </a:pPr>
            <a:r>
              <a:rPr lang="en-US"/>
              <a:t>If the PDs are in the constitution, what’s missing? </a:t>
            </a:r>
            <a:endParaRPr/>
          </a:p>
          <a:p>
            <a:pPr marL="914400" lvl="1" indent="-361950" algn="l" rtl="0">
              <a:lnSpc>
                <a:spcPct val="150000"/>
              </a:lnSpc>
              <a:spcBef>
                <a:spcPts val="0"/>
              </a:spcBef>
              <a:spcAft>
                <a:spcPts val="0"/>
              </a:spcAft>
              <a:buSzPts val="2100"/>
              <a:buChar char="•"/>
            </a:pPr>
            <a:r>
              <a:rPr lang="en-US"/>
              <a:t>Timeline of responsibilities for the year </a:t>
            </a:r>
            <a:endParaRPr/>
          </a:p>
          <a:p>
            <a:pPr marL="914400" lvl="1" indent="-361950" algn="l" rtl="0">
              <a:lnSpc>
                <a:spcPct val="150000"/>
              </a:lnSpc>
              <a:spcBef>
                <a:spcPts val="0"/>
              </a:spcBef>
              <a:spcAft>
                <a:spcPts val="0"/>
              </a:spcAft>
              <a:buSzPts val="2100"/>
              <a:buChar char="•"/>
            </a:pPr>
            <a:r>
              <a:rPr lang="en-US"/>
              <a:t>Specific duties during programs, meetings, etc. </a:t>
            </a:r>
            <a:endParaRPr/>
          </a:p>
          <a:p>
            <a:pPr marL="914400" lvl="1" indent="-361950" algn="l" rtl="0">
              <a:lnSpc>
                <a:spcPct val="150000"/>
              </a:lnSpc>
              <a:spcBef>
                <a:spcPts val="0"/>
              </a:spcBef>
              <a:spcAft>
                <a:spcPts val="0"/>
              </a:spcAft>
              <a:buSzPts val="2100"/>
              <a:buChar char="•"/>
            </a:pPr>
            <a:r>
              <a:rPr lang="en-US"/>
              <a:t>Other tips and tricks from the outgoing officer </a:t>
            </a:r>
            <a:endParaRPr sz="2100">
              <a:solidFill>
                <a:schemeClr val="dk1"/>
              </a:solidFill>
            </a:endParaRPr>
          </a:p>
          <a:p>
            <a:pPr marL="457200" lvl="0" indent="-377190" algn="l" rtl="0">
              <a:lnSpc>
                <a:spcPct val="150000"/>
              </a:lnSpc>
              <a:spcBef>
                <a:spcPts val="0"/>
              </a:spcBef>
              <a:spcAft>
                <a:spcPts val="0"/>
              </a:spcAft>
              <a:buSzPts val="2340"/>
              <a:buChar char="•"/>
            </a:pPr>
            <a:r>
              <a:rPr lang="en-US"/>
              <a:t>Outgoing &amp; incoming officer should review the PD together. </a:t>
            </a:r>
            <a:endParaRPr/>
          </a:p>
          <a:p>
            <a:pPr marL="457200" lvl="0" indent="-377190" algn="l" rtl="0">
              <a:lnSpc>
                <a:spcPct val="150000"/>
              </a:lnSpc>
              <a:spcBef>
                <a:spcPts val="0"/>
              </a:spcBef>
              <a:spcAft>
                <a:spcPts val="0"/>
              </a:spcAft>
              <a:buSzPts val="2340"/>
              <a:buChar char="•"/>
            </a:pPr>
            <a:r>
              <a:rPr lang="en-US"/>
              <a:t>Pro tip: upload all PDs into a shared drive that all board members and your advisor can access  </a:t>
            </a:r>
            <a:endParaRPr/>
          </a:p>
        </p:txBody>
      </p:sp>
      <p:sp>
        <p:nvSpPr>
          <p:cNvPr id="157" name="Google Shape;157;p22"/>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3"/>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Incidentals </a:t>
            </a:r>
            <a:endParaRPr/>
          </a:p>
        </p:txBody>
      </p:sp>
      <p:sp>
        <p:nvSpPr>
          <p:cNvPr id="164" name="Google Shape;164;p23"/>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lnSpc>
                <a:spcPct val="100000"/>
              </a:lnSpc>
              <a:spcBef>
                <a:spcPts val="1000"/>
              </a:spcBef>
              <a:spcAft>
                <a:spcPts val="0"/>
              </a:spcAft>
              <a:buSzPts val="2340"/>
              <a:buChar char="•"/>
            </a:pPr>
            <a:r>
              <a:rPr lang="en-US"/>
              <a:t>Share passwords to email, social media, and any other accounts your organization has </a:t>
            </a:r>
            <a:endParaRPr/>
          </a:p>
          <a:p>
            <a:pPr marL="457200" lvl="0" indent="-377190" algn="l" rtl="0">
              <a:lnSpc>
                <a:spcPct val="100000"/>
              </a:lnSpc>
              <a:spcBef>
                <a:spcPts val="0"/>
              </a:spcBef>
              <a:spcAft>
                <a:spcPts val="0"/>
              </a:spcAft>
              <a:buSzPts val="2340"/>
              <a:buChar char="•"/>
            </a:pPr>
            <a:r>
              <a:rPr lang="en-US"/>
              <a:t>Share information about bulletin boards, mailboxes, and storage lockers at the Law School</a:t>
            </a:r>
            <a:endParaRPr/>
          </a:p>
          <a:p>
            <a:pPr marL="457200" lvl="0" indent="-377190" algn="l" rtl="0">
              <a:lnSpc>
                <a:spcPct val="100000"/>
              </a:lnSpc>
              <a:spcBef>
                <a:spcPts val="0"/>
              </a:spcBef>
              <a:spcAft>
                <a:spcPts val="0"/>
              </a:spcAft>
              <a:buSzPts val="2340"/>
              <a:buChar char="•"/>
            </a:pPr>
            <a:r>
              <a:rPr lang="en-US"/>
              <a:t>If you have an office, make sure the new board can access it</a:t>
            </a:r>
            <a:endParaRPr/>
          </a:p>
          <a:p>
            <a:pPr marL="457200" lvl="0" indent="-377190" algn="l" rtl="0">
              <a:lnSpc>
                <a:spcPct val="100000"/>
              </a:lnSpc>
              <a:spcBef>
                <a:spcPts val="0"/>
              </a:spcBef>
              <a:spcAft>
                <a:spcPts val="0"/>
              </a:spcAft>
              <a:buSzPts val="2340"/>
              <a:buChar char="•"/>
            </a:pPr>
            <a:r>
              <a:rPr lang="en-US"/>
              <a:t>Pass on any physical materials belonging to the organization which you might be storing in your personal locker or residence</a:t>
            </a:r>
            <a:endParaRPr/>
          </a:p>
          <a:p>
            <a:pPr marL="0" lvl="0" indent="0" algn="l" rtl="0">
              <a:spcBef>
                <a:spcPts val="1000"/>
              </a:spcBef>
              <a:spcAft>
                <a:spcPts val="0"/>
              </a:spcAft>
              <a:buNone/>
            </a:pPr>
            <a:endParaRPr/>
          </a:p>
        </p:txBody>
      </p:sp>
      <p:sp>
        <p:nvSpPr>
          <p:cNvPr id="165" name="Google Shape;165;p23"/>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Financial Records </a:t>
            </a:r>
            <a:endParaRPr/>
          </a:p>
        </p:txBody>
      </p:sp>
      <p:sp>
        <p:nvSpPr>
          <p:cNvPr id="172" name="Google Shape;172;p24"/>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fontScale="85000" lnSpcReduction="20000"/>
          </a:bodyPr>
          <a:lstStyle/>
          <a:p>
            <a:pPr marL="0" lvl="0" indent="0" algn="l" rtl="0">
              <a:spcBef>
                <a:spcPts val="1000"/>
              </a:spcBef>
              <a:spcAft>
                <a:spcPts val="0"/>
              </a:spcAft>
              <a:buNone/>
            </a:pPr>
            <a:r>
              <a:rPr lang="en-US"/>
              <a:t>New board should receive the following: </a:t>
            </a:r>
            <a:endParaRPr/>
          </a:p>
          <a:p>
            <a:pPr marL="457200" lvl="0" indent="-354901" algn="l" rtl="0">
              <a:spcBef>
                <a:spcPts val="1000"/>
              </a:spcBef>
              <a:spcAft>
                <a:spcPts val="0"/>
              </a:spcAft>
              <a:buSzPct val="90000"/>
              <a:buChar char="•"/>
            </a:pPr>
            <a:r>
              <a:rPr lang="en-US"/>
              <a:t>Checkbook/debit cards </a:t>
            </a:r>
            <a:endParaRPr/>
          </a:p>
          <a:p>
            <a:pPr marL="457200" lvl="0" indent="-354901" algn="l" rtl="0">
              <a:spcBef>
                <a:spcPts val="0"/>
              </a:spcBef>
              <a:spcAft>
                <a:spcPts val="0"/>
              </a:spcAft>
              <a:buSzPct val="90000"/>
              <a:buChar char="•"/>
            </a:pPr>
            <a:r>
              <a:rPr lang="en-US"/>
              <a:t>Tax ID Number (TIN/EIN)</a:t>
            </a:r>
            <a:endParaRPr/>
          </a:p>
          <a:p>
            <a:pPr marL="457200" lvl="0" indent="-354901" algn="l" rtl="0">
              <a:spcBef>
                <a:spcPts val="0"/>
              </a:spcBef>
              <a:spcAft>
                <a:spcPts val="0"/>
              </a:spcAft>
              <a:buSzPct val="90000"/>
              <a:buChar char="•"/>
            </a:pPr>
            <a:r>
              <a:rPr lang="en-US"/>
              <a:t>Name of bank &amp; account information </a:t>
            </a:r>
            <a:endParaRPr/>
          </a:p>
          <a:p>
            <a:pPr marL="457200" lvl="0" indent="-354901" algn="l" rtl="0">
              <a:spcBef>
                <a:spcPts val="0"/>
              </a:spcBef>
              <a:spcAft>
                <a:spcPts val="0"/>
              </a:spcAft>
              <a:buSzPct val="90000"/>
              <a:buChar char="•"/>
            </a:pPr>
            <a:r>
              <a:rPr lang="en-US"/>
              <a:t>Tax records </a:t>
            </a:r>
            <a:endParaRPr/>
          </a:p>
          <a:p>
            <a:pPr marL="457200" lvl="0" indent="-354901" algn="l" rtl="0">
              <a:spcBef>
                <a:spcPts val="0"/>
              </a:spcBef>
              <a:spcAft>
                <a:spcPts val="0"/>
              </a:spcAft>
              <a:buSzPct val="90000"/>
              <a:buChar char="•"/>
            </a:pPr>
            <a:r>
              <a:rPr lang="en-US"/>
              <a:t>Budget - include past budgets and information on how the budget is decided and tracked </a:t>
            </a:r>
            <a:endParaRPr/>
          </a:p>
          <a:p>
            <a:pPr marL="457200" lvl="0" indent="-354901" algn="l" rtl="0">
              <a:spcBef>
                <a:spcPts val="0"/>
              </a:spcBef>
              <a:spcAft>
                <a:spcPts val="0"/>
              </a:spcAft>
              <a:buSzPct val="90000"/>
              <a:buChar char="•"/>
            </a:pPr>
            <a:r>
              <a:rPr lang="en-US"/>
              <a:t>Receipts of expenses and income </a:t>
            </a:r>
            <a:endParaRPr/>
          </a:p>
          <a:p>
            <a:pPr marL="457200" lvl="0" indent="-354901" algn="l" rtl="0">
              <a:spcBef>
                <a:spcPts val="0"/>
              </a:spcBef>
              <a:spcAft>
                <a:spcPts val="0"/>
              </a:spcAft>
              <a:buSzPct val="90000"/>
              <a:buChar char="•"/>
            </a:pPr>
            <a:r>
              <a:rPr lang="en-US"/>
              <a:t>JD Grants Records </a:t>
            </a:r>
            <a:endParaRPr/>
          </a:p>
          <a:p>
            <a:pPr marL="457200" lvl="0" indent="-354901" algn="l" rtl="0">
              <a:spcBef>
                <a:spcPts val="0"/>
              </a:spcBef>
              <a:spcAft>
                <a:spcPts val="0"/>
              </a:spcAft>
              <a:buSzPct val="90000"/>
              <a:buChar char="•"/>
            </a:pPr>
            <a:r>
              <a:rPr lang="en-US"/>
              <a:t>BOFC (SBA Funding) Records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To Do: </a:t>
            </a:r>
            <a:endParaRPr/>
          </a:p>
          <a:p>
            <a:pPr marL="457200" lvl="0" indent="-354901" algn="l" rtl="0">
              <a:spcBef>
                <a:spcPts val="1000"/>
              </a:spcBef>
              <a:spcAft>
                <a:spcPts val="0"/>
              </a:spcAft>
              <a:buSzPct val="90000"/>
              <a:buChar char="•"/>
            </a:pPr>
            <a:r>
              <a:rPr lang="en-US"/>
              <a:t>Change the responsible party for the TIN (</a:t>
            </a:r>
            <a:r>
              <a:rPr lang="en-US" u="sng">
                <a:solidFill>
                  <a:schemeClr val="hlink"/>
                </a:solidFill>
                <a:hlinkClick r:id="rId3"/>
              </a:rPr>
              <a:t>IRS 8822-B</a:t>
            </a:r>
            <a:r>
              <a:rPr lang="en-US"/>
              <a:t> or </a:t>
            </a:r>
            <a:r>
              <a:rPr lang="en-US" u="sng">
                <a:solidFill>
                  <a:schemeClr val="hlink"/>
                </a:solidFill>
                <a:hlinkClick r:id="rId4"/>
              </a:rPr>
              <a:t>IRS 990</a:t>
            </a:r>
            <a:r>
              <a:rPr lang="en-US"/>
              <a:t>)</a:t>
            </a:r>
            <a:endParaRPr/>
          </a:p>
          <a:p>
            <a:pPr marL="457200" lvl="0" indent="-354901" algn="l" rtl="0">
              <a:spcBef>
                <a:spcPts val="0"/>
              </a:spcBef>
              <a:spcAft>
                <a:spcPts val="0"/>
              </a:spcAft>
              <a:buSzPct val="90000"/>
              <a:buChar char="•"/>
            </a:pPr>
            <a:r>
              <a:rPr lang="en-US"/>
              <a:t>Visit the bank together to </a:t>
            </a:r>
            <a:r>
              <a:rPr lang="en-US" u="sng">
                <a:solidFill>
                  <a:schemeClr val="hlink"/>
                </a:solidFill>
                <a:hlinkClick r:id="rId5"/>
              </a:rPr>
              <a:t>transfer the account </a:t>
            </a:r>
            <a:endParaRPr/>
          </a:p>
          <a:p>
            <a:pPr marL="457200" lvl="0" indent="-354901" algn="l" rtl="0">
              <a:spcBef>
                <a:spcPts val="0"/>
              </a:spcBef>
              <a:spcAft>
                <a:spcPts val="0"/>
              </a:spcAft>
              <a:buSzPct val="90000"/>
              <a:buChar char="•"/>
            </a:pPr>
            <a:r>
              <a:rPr lang="en-US" b="1">
                <a:latin typeface="Red Hat Text"/>
                <a:ea typeface="Red Hat Text"/>
                <a:cs typeface="Red Hat Text"/>
                <a:sym typeface="Red Hat Text"/>
              </a:rPr>
              <a:t>DO NOT LET GRADUATING OFFICERS LEAVE TOWN WITH YOUR DEBIT CARD OR CHECKBOOK</a:t>
            </a:r>
            <a:endParaRPr b="1">
              <a:latin typeface="Red Hat Text"/>
              <a:ea typeface="Red Hat Text"/>
              <a:cs typeface="Red Hat Text"/>
              <a:sym typeface="Red Hat Text"/>
            </a:endParaRPr>
          </a:p>
        </p:txBody>
      </p:sp>
      <p:sp>
        <p:nvSpPr>
          <p:cNvPr id="173" name="Google Shape;173;p24"/>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IMPORTANT FINANCIAL TASK </a:t>
            </a:r>
            <a:endParaRPr/>
          </a:p>
        </p:txBody>
      </p:sp>
      <p:sp>
        <p:nvSpPr>
          <p:cNvPr id="180" name="Google Shape;180;p25"/>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0" lvl="0" indent="0" algn="l" rtl="0">
              <a:spcBef>
                <a:spcPts val="1000"/>
              </a:spcBef>
              <a:spcAft>
                <a:spcPts val="0"/>
              </a:spcAft>
              <a:buNone/>
            </a:pPr>
            <a:endParaRPr b="1">
              <a:latin typeface="Red Hat Text"/>
              <a:ea typeface="Red Hat Text"/>
              <a:cs typeface="Red Hat Text"/>
              <a:sym typeface="Red Hat Text"/>
            </a:endParaRPr>
          </a:p>
          <a:p>
            <a:pPr marL="0" lvl="0" indent="0" algn="l" rtl="0">
              <a:spcBef>
                <a:spcPts val="1000"/>
              </a:spcBef>
              <a:spcAft>
                <a:spcPts val="0"/>
              </a:spcAft>
              <a:buNone/>
            </a:pPr>
            <a:r>
              <a:rPr lang="en-US" b="1">
                <a:latin typeface="Red Hat Text"/>
                <a:ea typeface="Red Hat Text"/>
                <a:cs typeface="Red Hat Text"/>
                <a:sym typeface="Red Hat Text"/>
              </a:rPr>
              <a:t>Did you know that UW Credit Union charges $2.00 per paper statement? That’s $24 each year!</a:t>
            </a:r>
            <a:endParaRPr b="1">
              <a:latin typeface="Red Hat Text"/>
              <a:ea typeface="Red Hat Text"/>
              <a:cs typeface="Red Hat Text"/>
              <a:sym typeface="Red Hat Text"/>
            </a:endParaRPr>
          </a:p>
          <a:p>
            <a:pPr marL="0" lvl="0" indent="0" algn="l" rtl="0">
              <a:spcBef>
                <a:spcPts val="1000"/>
              </a:spcBef>
              <a:spcAft>
                <a:spcPts val="0"/>
              </a:spcAft>
              <a:buNone/>
            </a:pPr>
            <a:endParaRPr b="1">
              <a:latin typeface="Red Hat Text"/>
              <a:ea typeface="Red Hat Text"/>
              <a:cs typeface="Red Hat Text"/>
              <a:sym typeface="Red Hat Text"/>
            </a:endParaRPr>
          </a:p>
          <a:p>
            <a:pPr marL="0" lvl="0" indent="0" algn="l" rtl="0">
              <a:spcBef>
                <a:spcPts val="1000"/>
              </a:spcBef>
              <a:spcAft>
                <a:spcPts val="0"/>
              </a:spcAft>
              <a:buNone/>
            </a:pPr>
            <a:r>
              <a:rPr lang="en-US" b="1">
                <a:latin typeface="Red Hat Text"/>
                <a:ea typeface="Red Hat Text"/>
                <a:cs typeface="Red Hat Text"/>
                <a:sym typeface="Red Hat Text"/>
              </a:rPr>
              <a:t>Update your account to receive statements electronically! </a:t>
            </a:r>
            <a:endParaRPr b="1">
              <a:latin typeface="Red Hat Text"/>
              <a:ea typeface="Red Hat Text"/>
              <a:cs typeface="Red Hat Text"/>
              <a:sym typeface="Red Hat Text"/>
            </a:endParaRPr>
          </a:p>
        </p:txBody>
      </p:sp>
      <p:sp>
        <p:nvSpPr>
          <p:cNvPr id="181" name="Google Shape;181;p25"/>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Meeting Minutes &amp; Other Notes</a:t>
            </a:r>
            <a:endParaRPr/>
          </a:p>
        </p:txBody>
      </p:sp>
      <p:sp>
        <p:nvSpPr>
          <p:cNvPr id="188" name="Google Shape;188;p26"/>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fontScale="55000" lnSpcReduction="20000"/>
          </a:bodyPr>
          <a:lstStyle/>
          <a:p>
            <a:pPr marL="457200" lvl="0" indent="-359568" algn="l" rtl="0">
              <a:lnSpc>
                <a:spcPct val="100000"/>
              </a:lnSpc>
              <a:spcBef>
                <a:spcPts val="1000"/>
              </a:spcBef>
              <a:spcAft>
                <a:spcPts val="0"/>
              </a:spcAft>
              <a:buSzPct val="100000"/>
              <a:buChar char="•"/>
            </a:pPr>
            <a:r>
              <a:rPr lang="en-US" sz="3750"/>
              <a:t>Share previous meeting minutes and a sample agenda </a:t>
            </a:r>
            <a:endParaRPr sz="3750"/>
          </a:p>
          <a:p>
            <a:pPr marL="914400" lvl="1" indent="-359568" algn="l" rtl="0">
              <a:lnSpc>
                <a:spcPct val="100000"/>
              </a:lnSpc>
              <a:spcBef>
                <a:spcPts val="0"/>
              </a:spcBef>
              <a:spcAft>
                <a:spcPts val="0"/>
              </a:spcAft>
              <a:buSzPct val="100000"/>
              <a:buChar char="•"/>
            </a:pPr>
            <a:r>
              <a:rPr lang="en-US" sz="3750"/>
              <a:t>Pro tip: Store meeting minutes in a shared drive and organize into folders by year </a:t>
            </a:r>
            <a:endParaRPr sz="3750"/>
          </a:p>
          <a:p>
            <a:pPr marL="457200" lvl="0" indent="-359568" algn="l" rtl="0">
              <a:lnSpc>
                <a:spcPct val="100000"/>
              </a:lnSpc>
              <a:spcBef>
                <a:spcPts val="1000"/>
              </a:spcBef>
              <a:spcAft>
                <a:spcPts val="0"/>
              </a:spcAft>
              <a:buSzPct val="100000"/>
              <a:buChar char="•"/>
            </a:pPr>
            <a:r>
              <a:rPr lang="en-US" sz="3750"/>
              <a:t>Create a resource &amp; contact list for new board members</a:t>
            </a:r>
            <a:endParaRPr sz="3750"/>
          </a:p>
          <a:p>
            <a:pPr marL="914400" lvl="1" indent="-359568" algn="l" rtl="0">
              <a:lnSpc>
                <a:spcPct val="100000"/>
              </a:lnSpc>
              <a:spcBef>
                <a:spcPts val="0"/>
              </a:spcBef>
              <a:spcAft>
                <a:spcPts val="0"/>
              </a:spcAft>
              <a:buSzPct val="100000"/>
              <a:buChar char="•"/>
            </a:pPr>
            <a:r>
              <a:rPr lang="en-US" sz="3750"/>
              <a:t>Advisors, coaches, etc. </a:t>
            </a:r>
            <a:endParaRPr sz="3750"/>
          </a:p>
          <a:p>
            <a:pPr marL="914400" lvl="1" indent="-359568" algn="l" rtl="0">
              <a:lnSpc>
                <a:spcPct val="100000"/>
              </a:lnSpc>
              <a:spcBef>
                <a:spcPts val="0"/>
              </a:spcBef>
              <a:spcAft>
                <a:spcPts val="0"/>
              </a:spcAft>
              <a:buSzPct val="100000"/>
              <a:buChar char="•"/>
            </a:pPr>
            <a:r>
              <a:rPr lang="en-US" sz="3750"/>
              <a:t>Alumni mailing list - If you don’t have this, now is a good time to start!  </a:t>
            </a:r>
            <a:endParaRPr sz="3750"/>
          </a:p>
          <a:p>
            <a:pPr marL="914400" lvl="1" indent="-359568" algn="l" rtl="0">
              <a:lnSpc>
                <a:spcPct val="100000"/>
              </a:lnSpc>
              <a:spcBef>
                <a:spcPts val="0"/>
              </a:spcBef>
              <a:spcAft>
                <a:spcPts val="0"/>
              </a:spcAft>
              <a:buSzPct val="100000"/>
              <a:buChar char="•"/>
            </a:pPr>
            <a:r>
              <a:rPr lang="en-US" sz="3750"/>
              <a:t>Current roster and mailing list </a:t>
            </a:r>
            <a:endParaRPr sz="3750"/>
          </a:p>
          <a:p>
            <a:pPr marL="457200" lvl="0" indent="-359568" algn="l" rtl="0">
              <a:lnSpc>
                <a:spcPct val="100000"/>
              </a:lnSpc>
              <a:spcBef>
                <a:spcPts val="1000"/>
              </a:spcBef>
              <a:spcAft>
                <a:spcPts val="0"/>
              </a:spcAft>
              <a:buSzPct val="100000"/>
              <a:buChar char="•"/>
            </a:pPr>
            <a:r>
              <a:rPr lang="en-US" sz="3750"/>
              <a:t>Programs &amp; Events </a:t>
            </a:r>
            <a:endParaRPr sz="3750"/>
          </a:p>
          <a:p>
            <a:pPr marL="914400" lvl="1" indent="-359568" algn="l" rtl="0">
              <a:lnSpc>
                <a:spcPct val="100000"/>
              </a:lnSpc>
              <a:spcBef>
                <a:spcPts val="0"/>
              </a:spcBef>
              <a:spcAft>
                <a:spcPts val="0"/>
              </a:spcAft>
              <a:buSzPct val="100000"/>
              <a:buChar char="•"/>
            </a:pPr>
            <a:r>
              <a:rPr lang="en-US" sz="3750"/>
              <a:t>Flyers, receipts, and other materials from past projects or programs</a:t>
            </a:r>
            <a:endParaRPr sz="3750"/>
          </a:p>
          <a:p>
            <a:pPr marL="914400" lvl="1" indent="-359568" algn="l" rtl="0">
              <a:lnSpc>
                <a:spcPct val="100000"/>
              </a:lnSpc>
              <a:spcBef>
                <a:spcPts val="0"/>
              </a:spcBef>
              <a:spcAft>
                <a:spcPts val="0"/>
              </a:spcAft>
              <a:buSzPct val="100000"/>
              <a:buChar char="•"/>
            </a:pPr>
            <a:r>
              <a:rPr lang="en-US" sz="3750"/>
              <a:t>Information about progress on current or ongoing projects</a:t>
            </a:r>
            <a:endParaRPr sz="3750"/>
          </a:p>
          <a:p>
            <a:pPr marL="914400" lvl="1" indent="-359568" algn="l" rtl="0">
              <a:lnSpc>
                <a:spcPct val="100000"/>
              </a:lnSpc>
              <a:spcBef>
                <a:spcPts val="0"/>
              </a:spcBef>
              <a:spcAft>
                <a:spcPts val="0"/>
              </a:spcAft>
              <a:buSzPct val="100000"/>
              <a:buChar char="•"/>
            </a:pPr>
            <a:r>
              <a:rPr lang="en-US" sz="3750"/>
              <a:t>Notes or evaluations on past events </a:t>
            </a:r>
            <a:endParaRPr sz="3750"/>
          </a:p>
          <a:p>
            <a:pPr marL="914400" lvl="1" indent="-359568" algn="l" rtl="0">
              <a:lnSpc>
                <a:spcPct val="100000"/>
              </a:lnSpc>
              <a:spcBef>
                <a:spcPts val="0"/>
              </a:spcBef>
              <a:spcAft>
                <a:spcPts val="0"/>
              </a:spcAft>
              <a:buSzPct val="100000"/>
              <a:buChar char="•"/>
            </a:pPr>
            <a:r>
              <a:rPr lang="en-US" sz="3750"/>
              <a:t>Timeline of planning for large events  </a:t>
            </a:r>
            <a:endParaRPr sz="3750"/>
          </a:p>
          <a:p>
            <a:pPr marL="0" lvl="0" indent="0" algn="l" rtl="0">
              <a:spcBef>
                <a:spcPts val="1000"/>
              </a:spcBef>
              <a:spcAft>
                <a:spcPts val="0"/>
              </a:spcAft>
              <a:buNone/>
            </a:pPr>
            <a:endParaRPr sz="2100">
              <a:solidFill>
                <a:schemeClr val="dk1"/>
              </a:solidFill>
            </a:endParaRPr>
          </a:p>
          <a:p>
            <a:pPr marL="0" lvl="0" indent="0" algn="l" rtl="0">
              <a:spcBef>
                <a:spcPts val="1000"/>
              </a:spcBef>
              <a:spcAft>
                <a:spcPts val="0"/>
              </a:spcAft>
              <a:buNone/>
            </a:pPr>
            <a:r>
              <a:rPr lang="en-US"/>
              <a:t> </a:t>
            </a:r>
            <a:endParaRPr/>
          </a:p>
          <a:p>
            <a:pPr marL="0" lvl="0" indent="0" algn="l" rtl="0">
              <a:spcBef>
                <a:spcPts val="1000"/>
              </a:spcBef>
              <a:spcAft>
                <a:spcPts val="0"/>
              </a:spcAft>
              <a:buNone/>
            </a:pPr>
            <a:endParaRPr/>
          </a:p>
        </p:txBody>
      </p:sp>
      <p:sp>
        <p:nvSpPr>
          <p:cNvPr id="189" name="Google Shape;189;p26"/>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New Board Members Team-Time</a:t>
            </a:r>
            <a:endParaRPr/>
          </a:p>
        </p:txBody>
      </p:sp>
      <p:sp>
        <p:nvSpPr>
          <p:cNvPr id="196" name="Google Shape;196;p27"/>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r>
              <a:rPr lang="en-US"/>
              <a:t>Plan a meeting for new board members to: </a:t>
            </a:r>
            <a:endParaRPr/>
          </a:p>
          <a:p>
            <a:pPr marL="457200" lvl="0" indent="-377190" algn="l" rtl="0">
              <a:lnSpc>
                <a:spcPct val="100000"/>
              </a:lnSpc>
              <a:spcBef>
                <a:spcPts val="1000"/>
              </a:spcBef>
              <a:spcAft>
                <a:spcPts val="0"/>
              </a:spcAft>
              <a:buSzPts val="2340"/>
              <a:buChar char="•"/>
            </a:pPr>
            <a:r>
              <a:rPr lang="en-US"/>
              <a:t>Establish communication and working norms with each other, with the membership, and with your advisor </a:t>
            </a:r>
            <a:endParaRPr/>
          </a:p>
          <a:p>
            <a:pPr marL="457200" lvl="0" indent="-377190" algn="l" rtl="0">
              <a:lnSpc>
                <a:spcPct val="100000"/>
              </a:lnSpc>
              <a:spcBef>
                <a:spcPts val="0"/>
              </a:spcBef>
              <a:spcAft>
                <a:spcPts val="0"/>
              </a:spcAft>
              <a:buSzPts val="2340"/>
              <a:buChar char="•"/>
            </a:pPr>
            <a:r>
              <a:rPr lang="en-US"/>
              <a:t>Review ongoing/upcoming activities</a:t>
            </a:r>
            <a:endParaRPr/>
          </a:p>
          <a:p>
            <a:pPr marL="457200" lvl="0" indent="-377190" algn="l" rtl="0">
              <a:lnSpc>
                <a:spcPct val="100000"/>
              </a:lnSpc>
              <a:spcBef>
                <a:spcPts val="0"/>
              </a:spcBef>
              <a:spcAft>
                <a:spcPts val="0"/>
              </a:spcAft>
              <a:buSzPts val="2340"/>
              <a:buChar char="•"/>
            </a:pPr>
            <a:r>
              <a:rPr lang="en-US"/>
              <a:t>Set goals for the upcoming year</a:t>
            </a:r>
            <a:endParaRPr/>
          </a:p>
          <a:p>
            <a:pPr marL="457200" lvl="0" indent="-377190" algn="l" rtl="0">
              <a:lnSpc>
                <a:spcPct val="100000"/>
              </a:lnSpc>
              <a:spcBef>
                <a:spcPts val="0"/>
              </a:spcBef>
              <a:spcAft>
                <a:spcPts val="0"/>
              </a:spcAft>
              <a:buSzPts val="2340"/>
              <a:buChar char="•"/>
            </a:pPr>
            <a:r>
              <a:rPr lang="en-US"/>
              <a:t>Incorporate a team-building activity and/or incorporate a (substance free) social activity </a:t>
            </a:r>
            <a:endParaRPr/>
          </a:p>
          <a:p>
            <a:pPr marL="914400" lvl="1" indent="-361950" algn="l" rtl="0">
              <a:lnSpc>
                <a:spcPct val="100000"/>
              </a:lnSpc>
              <a:spcBef>
                <a:spcPts val="0"/>
              </a:spcBef>
              <a:spcAft>
                <a:spcPts val="0"/>
              </a:spcAft>
              <a:buSzPts val="2100"/>
              <a:buChar char="•"/>
            </a:pPr>
            <a:r>
              <a:rPr lang="en-US" u="sng">
                <a:solidFill>
                  <a:schemeClr val="hlink"/>
                </a:solidFill>
                <a:hlinkClick r:id="rId3"/>
              </a:rPr>
              <a:t>Free &amp; Low-Cost Activities for team-time</a:t>
            </a:r>
            <a:r>
              <a:rPr lang="en-US"/>
              <a:t> </a:t>
            </a:r>
            <a:endParaRPr/>
          </a:p>
        </p:txBody>
      </p:sp>
      <p:sp>
        <p:nvSpPr>
          <p:cNvPr id="197" name="Google Shape;197;p27"/>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Summer To Do List </a:t>
            </a:r>
            <a:endParaRPr/>
          </a:p>
        </p:txBody>
      </p:sp>
      <p:sp>
        <p:nvSpPr>
          <p:cNvPr id="204" name="Google Shape;204;p28"/>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Char char="•"/>
            </a:pPr>
            <a:r>
              <a:rPr lang="en-US"/>
              <a:t>Re-Register your organization in WIN </a:t>
            </a:r>
            <a:endParaRPr/>
          </a:p>
          <a:p>
            <a:pPr marL="457200" lvl="0" indent="-377190" algn="l" rtl="0">
              <a:spcBef>
                <a:spcPts val="0"/>
              </a:spcBef>
              <a:spcAft>
                <a:spcPts val="0"/>
              </a:spcAft>
              <a:buSzPts val="2340"/>
              <a:buChar char="•"/>
            </a:pPr>
            <a:r>
              <a:rPr lang="en-US"/>
              <a:t>Complete </a:t>
            </a:r>
            <a:r>
              <a:rPr lang="en-US" u="sng">
                <a:solidFill>
                  <a:schemeClr val="hlink"/>
                </a:solidFill>
                <a:hlinkClick r:id="rId3"/>
              </a:rPr>
              <a:t>Sober Monitor Training</a:t>
            </a:r>
            <a:r>
              <a:rPr lang="en-US"/>
              <a:t> if you think you’ll be hosting any events with alcohol (including Bar Review)</a:t>
            </a:r>
            <a:endParaRPr/>
          </a:p>
          <a:p>
            <a:pPr marL="457200" lvl="0" indent="-377190" algn="l" rtl="0">
              <a:spcBef>
                <a:spcPts val="0"/>
              </a:spcBef>
              <a:spcAft>
                <a:spcPts val="0"/>
              </a:spcAft>
              <a:buSzPts val="2340"/>
              <a:buChar char="•"/>
            </a:pPr>
            <a:r>
              <a:rPr lang="en-US"/>
              <a:t>Sign up for and attend the 1L Orientation Student Org Fair </a:t>
            </a:r>
            <a:endParaRPr/>
          </a:p>
          <a:p>
            <a:pPr marL="457200" lvl="0" indent="-377190" algn="l" rtl="0">
              <a:spcBef>
                <a:spcPts val="0"/>
              </a:spcBef>
              <a:spcAft>
                <a:spcPts val="0"/>
              </a:spcAft>
              <a:buSzPts val="2340"/>
              <a:buChar char="•"/>
            </a:pPr>
            <a:r>
              <a:rPr lang="en-US"/>
              <a:t>Reach out to people at the Law School you want to partner with next year *</a:t>
            </a:r>
            <a:endParaRPr/>
          </a:p>
          <a:p>
            <a:pPr marL="457200" lvl="0" indent="-377190" algn="l" rtl="0">
              <a:spcBef>
                <a:spcPts val="0"/>
              </a:spcBef>
              <a:spcAft>
                <a:spcPts val="0"/>
              </a:spcAft>
              <a:buSzPts val="2340"/>
              <a:buChar char="•"/>
            </a:pPr>
            <a:r>
              <a:rPr lang="en-US"/>
              <a:t>Review the 25-26 JD Grants Presentation in June **</a:t>
            </a:r>
            <a:endParaRPr/>
          </a:p>
          <a:p>
            <a:pPr marL="457200" lvl="0" indent="-377190" algn="l" rtl="0">
              <a:spcBef>
                <a:spcPts val="0"/>
              </a:spcBef>
              <a:spcAft>
                <a:spcPts val="0"/>
              </a:spcAft>
              <a:buSzPts val="2340"/>
              <a:buChar char="•"/>
            </a:pPr>
            <a:r>
              <a:rPr lang="en-US"/>
              <a:t>Clean out &amp; organize your locker in Mike Hall </a:t>
            </a:r>
            <a:endParaRPr/>
          </a:p>
          <a:p>
            <a:pPr marL="457200" lvl="0" indent="-377190" algn="l" rtl="0">
              <a:spcBef>
                <a:spcPts val="0"/>
              </a:spcBef>
              <a:spcAft>
                <a:spcPts val="0"/>
              </a:spcAft>
              <a:buSzPts val="2340"/>
              <a:buChar char="•"/>
            </a:pPr>
            <a:r>
              <a:rPr lang="en-US"/>
              <a:t>Update your bulletin board BEFORE 1L Orientation begins. This is your first opportunity to make an impression on incoming students! </a:t>
            </a:r>
            <a:endParaRPr/>
          </a:p>
        </p:txBody>
      </p:sp>
      <p:sp>
        <p:nvSpPr>
          <p:cNvPr id="205" name="Google Shape;205;p2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*Reach out to folks you want to partner with </a:t>
            </a:r>
            <a:endParaRPr/>
          </a:p>
        </p:txBody>
      </p:sp>
      <p:sp>
        <p:nvSpPr>
          <p:cNvPr id="212" name="Google Shape;212;p29"/>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Char char="•"/>
            </a:pPr>
            <a:r>
              <a:rPr lang="en-US"/>
              <a:t>Career related events, including Pizza with Professionals, job searching &amp; internship info - OCPD</a:t>
            </a:r>
            <a:endParaRPr/>
          </a:p>
          <a:p>
            <a:pPr marL="457200" lvl="0" indent="-377190" algn="l" rtl="0">
              <a:spcBef>
                <a:spcPts val="0"/>
              </a:spcBef>
              <a:spcAft>
                <a:spcPts val="0"/>
              </a:spcAft>
              <a:buSzPts val="2340"/>
              <a:buChar char="•"/>
            </a:pPr>
            <a:r>
              <a:rPr lang="en-US"/>
              <a:t>Bar Prep- Julie Baldwin, Director of Bar Success</a:t>
            </a:r>
            <a:endParaRPr/>
          </a:p>
          <a:p>
            <a:pPr marL="457200" lvl="0" indent="-377190" algn="l" rtl="0">
              <a:spcBef>
                <a:spcPts val="0"/>
              </a:spcBef>
              <a:spcAft>
                <a:spcPts val="0"/>
              </a:spcAft>
              <a:buSzPts val="2340"/>
              <a:buChar char="•"/>
            </a:pPr>
            <a:r>
              <a:rPr lang="en-US"/>
              <a:t>Study skills - AEP </a:t>
            </a:r>
            <a:endParaRPr/>
          </a:p>
          <a:p>
            <a:pPr marL="0" lvl="0" indent="0" algn="l" rtl="0">
              <a:spcBef>
                <a:spcPts val="1000"/>
              </a:spcBef>
              <a:spcAft>
                <a:spcPts val="0"/>
              </a:spcAft>
              <a:buNone/>
            </a:pPr>
            <a:endParaRPr/>
          </a:p>
        </p:txBody>
      </p:sp>
      <p:sp>
        <p:nvSpPr>
          <p:cNvPr id="213" name="Google Shape;213;p29"/>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 JD Grants Summer &amp; Early Fall Deadlines </a:t>
            </a:r>
            <a:endParaRPr/>
          </a:p>
        </p:txBody>
      </p:sp>
      <p:sp>
        <p:nvSpPr>
          <p:cNvPr id="220" name="Google Shape;220;p30"/>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graphicFrame>
        <p:nvGraphicFramePr>
          <p:cNvPr id="221" name="Google Shape;221;p30"/>
          <p:cNvGraphicFramePr/>
          <p:nvPr/>
        </p:nvGraphicFramePr>
        <p:xfrm>
          <a:off x="952500" y="1987150"/>
          <a:ext cx="3000000" cy="3000000"/>
        </p:xfrm>
        <a:graphic>
          <a:graphicData uri="http://schemas.openxmlformats.org/drawingml/2006/table">
            <a:tbl>
              <a:tblPr>
                <a:noFill/>
                <a:tableStyleId>{499259B3-8F11-4A4D-AF43-897CA67D8EBA}</a:tableStyleId>
              </a:tblPr>
              <a:tblGrid>
                <a:gridCol w="1662100">
                  <a:extLst>
                    <a:ext uri="{9D8B030D-6E8A-4147-A177-3AD203B41FA5}">
                      <a16:colId xmlns:a16="http://schemas.microsoft.com/office/drawing/2014/main" val="20000"/>
                    </a:ext>
                  </a:extLst>
                </a:gridCol>
                <a:gridCol w="8624900">
                  <a:extLst>
                    <a:ext uri="{9D8B030D-6E8A-4147-A177-3AD203B41FA5}">
                      <a16:colId xmlns:a16="http://schemas.microsoft.com/office/drawing/2014/main" val="20001"/>
                    </a:ext>
                  </a:extLst>
                </a:gridCol>
              </a:tblGrid>
              <a:tr h="675025">
                <a:tc>
                  <a:txBody>
                    <a:bodyPr/>
                    <a:lstStyle/>
                    <a:p>
                      <a:pPr marL="0" lvl="0" indent="0" algn="l" rtl="0">
                        <a:spcBef>
                          <a:spcPts val="0"/>
                        </a:spcBef>
                        <a:spcAft>
                          <a:spcPts val="0"/>
                        </a:spcAft>
                        <a:buNone/>
                      </a:pPr>
                      <a:r>
                        <a:rPr lang="en-US" sz="1800"/>
                        <a:t>June</a:t>
                      </a:r>
                      <a:endParaRPr sz="1800"/>
                    </a:p>
                  </a:txBody>
                  <a:tcPr marL="91425" marR="91425" marT="91425" marB="91425"/>
                </a:tc>
                <a:tc>
                  <a:txBody>
                    <a:bodyPr/>
                    <a:lstStyle/>
                    <a:p>
                      <a:pPr marL="0" lvl="0" indent="0" algn="l" rtl="0">
                        <a:spcBef>
                          <a:spcPts val="0"/>
                        </a:spcBef>
                        <a:spcAft>
                          <a:spcPts val="0"/>
                        </a:spcAft>
                        <a:buNone/>
                      </a:pPr>
                      <a:r>
                        <a:rPr lang="en-US" sz="1800"/>
                        <a:t>Review the updated JD Grants presentation &amp; website</a:t>
                      </a:r>
                      <a:endParaRPr sz="1800"/>
                    </a:p>
                  </a:txBody>
                  <a:tcPr marL="91425" marR="91425" marT="91425" marB="91425"/>
                </a:tc>
                <a:extLst>
                  <a:ext uri="{0D108BD9-81ED-4DB2-BD59-A6C34878D82A}">
                    <a16:rowId xmlns:a16="http://schemas.microsoft.com/office/drawing/2014/main" val="10000"/>
                  </a:ext>
                </a:extLst>
              </a:tr>
              <a:tr h="1038525">
                <a:tc>
                  <a:txBody>
                    <a:bodyPr/>
                    <a:lstStyle/>
                    <a:p>
                      <a:pPr marL="0" lvl="0" indent="0" algn="l" rtl="0">
                        <a:spcBef>
                          <a:spcPts val="0"/>
                        </a:spcBef>
                        <a:spcAft>
                          <a:spcPts val="0"/>
                        </a:spcAft>
                        <a:buNone/>
                      </a:pPr>
                      <a:r>
                        <a:rPr lang="en-US" sz="1800"/>
                        <a:t>July 15</a:t>
                      </a:r>
                      <a:endParaRPr sz="1800"/>
                    </a:p>
                  </a:txBody>
                  <a:tcPr marL="91425" marR="91425" marT="91425" marB="91425"/>
                </a:tc>
                <a:tc>
                  <a:txBody>
                    <a:bodyPr/>
                    <a:lstStyle/>
                    <a:p>
                      <a:pPr marL="457200" lvl="0" indent="-342900" algn="l" rtl="0">
                        <a:spcBef>
                          <a:spcPts val="0"/>
                        </a:spcBef>
                        <a:spcAft>
                          <a:spcPts val="0"/>
                        </a:spcAft>
                        <a:buSzPts val="1800"/>
                        <a:buChar char="●"/>
                      </a:pPr>
                      <a:r>
                        <a:rPr lang="en-US" sz="1800"/>
                        <a:t>Co-curricular (Journals, Mock Trial, &amp; Moot Court) budgets </a:t>
                      </a:r>
                      <a:endParaRPr sz="1800"/>
                    </a:p>
                    <a:p>
                      <a:pPr marL="457200" lvl="0" indent="-342900" algn="l" rtl="0">
                        <a:spcBef>
                          <a:spcPts val="0"/>
                        </a:spcBef>
                        <a:spcAft>
                          <a:spcPts val="0"/>
                        </a:spcAft>
                        <a:buSzPts val="1800"/>
                        <a:buChar char="●"/>
                      </a:pPr>
                      <a:r>
                        <a:rPr lang="en-US" sz="1800"/>
                        <a:t>Request forms for events on or after August 25 </a:t>
                      </a:r>
                      <a:endParaRPr sz="1800"/>
                    </a:p>
                  </a:txBody>
                  <a:tcPr marL="91425" marR="91425" marT="91425" marB="91425"/>
                </a:tc>
                <a:extLst>
                  <a:ext uri="{0D108BD9-81ED-4DB2-BD59-A6C34878D82A}">
                    <a16:rowId xmlns:a16="http://schemas.microsoft.com/office/drawing/2014/main" val="10001"/>
                  </a:ext>
                </a:extLst>
              </a:tr>
              <a:tr h="1038525">
                <a:tc>
                  <a:txBody>
                    <a:bodyPr/>
                    <a:lstStyle/>
                    <a:p>
                      <a:pPr marL="0" lvl="0" indent="0" algn="l" rtl="0">
                        <a:spcBef>
                          <a:spcPts val="0"/>
                        </a:spcBef>
                        <a:spcAft>
                          <a:spcPts val="0"/>
                        </a:spcAft>
                        <a:buNone/>
                      </a:pPr>
                      <a:r>
                        <a:rPr lang="en-US" sz="1800"/>
                        <a:t>August 15</a:t>
                      </a:r>
                      <a:endParaRPr sz="1800"/>
                    </a:p>
                  </a:txBody>
                  <a:tcPr marL="91425" marR="91425" marT="91425" marB="91425"/>
                </a:tc>
                <a:tc>
                  <a:txBody>
                    <a:bodyPr/>
                    <a:lstStyle/>
                    <a:p>
                      <a:pPr marL="457200" lvl="0" indent="-342900" algn="l" rtl="0">
                        <a:spcBef>
                          <a:spcPts val="0"/>
                        </a:spcBef>
                        <a:spcAft>
                          <a:spcPts val="0"/>
                        </a:spcAft>
                        <a:buSzPts val="1800"/>
                        <a:buChar char="●"/>
                      </a:pPr>
                      <a:r>
                        <a:rPr lang="en-US" sz="1800"/>
                        <a:t>Budget from any registered student org that anticipates requesting more than $5,000 during the year</a:t>
                      </a:r>
                      <a:endParaRPr sz="1800"/>
                    </a:p>
                    <a:p>
                      <a:pPr marL="457200" lvl="0" indent="-342900" algn="l" rtl="0">
                        <a:spcBef>
                          <a:spcPts val="0"/>
                        </a:spcBef>
                        <a:spcAft>
                          <a:spcPts val="0"/>
                        </a:spcAft>
                        <a:buSzPts val="1800"/>
                        <a:buChar char="●"/>
                      </a:pPr>
                      <a:r>
                        <a:rPr lang="en-US" sz="1800"/>
                        <a:t>Request forms for events on or after September 30</a:t>
                      </a:r>
                      <a:endParaRPr sz="1800"/>
                    </a:p>
                  </a:txBody>
                  <a:tcPr marL="91425" marR="91425" marT="91425" marB="91425"/>
                </a:tc>
                <a:extLst>
                  <a:ext uri="{0D108BD9-81ED-4DB2-BD59-A6C34878D82A}">
                    <a16:rowId xmlns:a16="http://schemas.microsoft.com/office/drawing/2014/main" val="10002"/>
                  </a:ext>
                </a:extLst>
              </a:tr>
              <a:tr h="675025">
                <a:tc>
                  <a:txBody>
                    <a:bodyPr/>
                    <a:lstStyle/>
                    <a:p>
                      <a:pPr marL="0" lvl="0" indent="0" algn="l" rtl="0">
                        <a:spcBef>
                          <a:spcPts val="0"/>
                        </a:spcBef>
                        <a:spcAft>
                          <a:spcPts val="0"/>
                        </a:spcAft>
                        <a:buNone/>
                      </a:pPr>
                      <a:r>
                        <a:rPr lang="en-US" sz="1800"/>
                        <a:t>September 15</a:t>
                      </a:r>
                      <a:endParaRPr sz="1800"/>
                    </a:p>
                  </a:txBody>
                  <a:tcPr marL="91425" marR="91425" marT="91425" marB="91425"/>
                </a:tc>
                <a:tc>
                  <a:txBody>
                    <a:bodyPr/>
                    <a:lstStyle/>
                    <a:p>
                      <a:pPr marL="457200" lvl="0" indent="-342900" algn="l" rtl="0">
                        <a:spcBef>
                          <a:spcPts val="0"/>
                        </a:spcBef>
                        <a:spcAft>
                          <a:spcPts val="0"/>
                        </a:spcAft>
                        <a:buSzPts val="1800"/>
                        <a:buChar char="●"/>
                      </a:pPr>
                      <a:r>
                        <a:rPr lang="en-US" sz="1800"/>
                        <a:t>Request forms for events on or after October 30</a:t>
                      </a:r>
                      <a:endParaRPr sz="18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Attendance</a:t>
            </a:r>
            <a:endParaRPr/>
          </a:p>
        </p:txBody>
      </p:sp>
      <p:sp>
        <p:nvSpPr>
          <p:cNvPr id="85" name="Google Shape;85;p13"/>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pic>
        <p:nvPicPr>
          <p:cNvPr id="86" name="Google Shape;86;p13"/>
          <p:cNvPicPr preferRelativeResize="0"/>
          <p:nvPr/>
        </p:nvPicPr>
        <p:blipFill>
          <a:blip r:embed="rId3">
            <a:alphaModFix/>
          </a:blip>
          <a:stretch>
            <a:fillRect/>
          </a:stretch>
        </p:blipFill>
        <p:spPr>
          <a:xfrm>
            <a:off x="3762375" y="1095375"/>
            <a:ext cx="4667250" cy="4667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Red section break slide</a:t>
            </a:r>
            <a:endParaRPr/>
          </a:p>
        </p:txBody>
      </p:sp>
      <p:sp>
        <p:nvSpPr>
          <p:cNvPr id="228" name="Google Shape;228;p31"/>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r>
              <a:rPr lang="en-US"/>
              <a:t>Taxes </a:t>
            </a:r>
            <a:endParaRPr/>
          </a:p>
        </p:txBody>
      </p:sp>
      <p:sp>
        <p:nvSpPr>
          <p:cNvPr id="229" name="Google Shape;229;p31"/>
          <p:cNvSpPr txBox="1">
            <a:spLocks noGrp="1"/>
          </p:cNvSpPr>
          <p:nvPr>
            <p:ph type="body" idx="2"/>
          </p:nvPr>
        </p:nvSpPr>
        <p:spPr>
          <a:xfrm>
            <a:off x="1485900" y="4226928"/>
            <a:ext cx="5264100" cy="3546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2"/>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Tax Filing Requirements </a:t>
            </a:r>
            <a:endParaRPr/>
          </a:p>
        </p:txBody>
      </p:sp>
      <p:sp>
        <p:nvSpPr>
          <p:cNvPr id="236" name="Google Shape;236;p32"/>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a:t>Has your organization taken in any funding in the past year (calendar year 2024)?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Does your organization have an open bank account?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If the answer to either of these questions is yes, then you are required to file an annual information return with the IRS. </a:t>
            </a:r>
            <a:endParaRPr/>
          </a:p>
        </p:txBody>
      </p:sp>
      <p:sp>
        <p:nvSpPr>
          <p:cNvPr id="237" name="Google Shape;237;p32"/>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3"/>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Black</a:t>
            </a:r>
            <a:r>
              <a:rPr lang="en-US" sz="2000"/>
              <a:t> title slide</a:t>
            </a:r>
            <a:endParaRPr/>
          </a:p>
        </p:txBody>
      </p:sp>
      <p:sp>
        <p:nvSpPr>
          <p:cNvPr id="244" name="Google Shape;244;p33"/>
          <p:cNvSpPr txBox="1">
            <a:spLocks noGrp="1"/>
          </p:cNvSpPr>
          <p:nvPr>
            <p:ph type="body" idx="1"/>
          </p:nvPr>
        </p:nvSpPr>
        <p:spPr>
          <a:xfrm>
            <a:off x="852523" y="905691"/>
            <a:ext cx="8334246" cy="210657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600"/>
              <a:buNone/>
            </a:pPr>
            <a:r>
              <a:rPr lang="en-US" u="sng">
                <a:solidFill>
                  <a:schemeClr val="hlink"/>
                </a:solidFill>
                <a:hlinkClick r:id="rId3"/>
              </a:rPr>
              <a:t>Tax Guide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Red section break slide</a:t>
            </a:r>
            <a:endParaRPr/>
          </a:p>
        </p:txBody>
      </p:sp>
      <p:sp>
        <p:nvSpPr>
          <p:cNvPr id="251" name="Google Shape;251;p34"/>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r>
              <a:rPr lang="en-US"/>
              <a:t>Student Organization Handbook </a:t>
            </a:r>
            <a:endParaRPr/>
          </a:p>
        </p:txBody>
      </p:sp>
      <p:sp>
        <p:nvSpPr>
          <p:cNvPr id="252" name="Google Shape;252;p34"/>
          <p:cNvSpPr txBox="1">
            <a:spLocks noGrp="1"/>
          </p:cNvSpPr>
          <p:nvPr>
            <p:ph type="body" idx="2"/>
          </p:nvPr>
        </p:nvSpPr>
        <p:spPr>
          <a:xfrm>
            <a:off x="1485900" y="4226928"/>
            <a:ext cx="5264100" cy="3546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5"/>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Resources for Student Leaders </a:t>
            </a:r>
            <a:endParaRPr/>
          </a:p>
        </p:txBody>
      </p:sp>
      <p:sp>
        <p:nvSpPr>
          <p:cNvPr id="259" name="Google Shape;259;p35"/>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Char char="•"/>
            </a:pPr>
            <a:r>
              <a:rPr lang="en-US"/>
              <a:t>Carlie! (it’s me! hi!) </a:t>
            </a:r>
            <a:r>
              <a:rPr lang="en-US" u="sng">
                <a:solidFill>
                  <a:schemeClr val="hlink"/>
                </a:solidFill>
                <a:hlinkClick r:id="rId3"/>
              </a:rPr>
              <a:t>carlie.wiseley@wisc.edu</a:t>
            </a:r>
            <a:r>
              <a:rPr lang="en-US"/>
              <a:t>, appointments via </a:t>
            </a:r>
            <a:r>
              <a:rPr lang="en-US" u="sng">
                <a:solidFill>
                  <a:schemeClr val="hlink"/>
                </a:solidFill>
                <a:hlinkClick r:id="rId4"/>
              </a:rPr>
              <a:t>Starfish</a:t>
            </a:r>
            <a:endParaRPr/>
          </a:p>
          <a:p>
            <a:pPr marL="457200" lvl="0" indent="-377190" algn="l" rtl="0">
              <a:spcBef>
                <a:spcPts val="0"/>
              </a:spcBef>
              <a:spcAft>
                <a:spcPts val="0"/>
              </a:spcAft>
              <a:buSzPts val="2340"/>
              <a:buChar char="•"/>
            </a:pPr>
            <a:r>
              <a:rPr lang="en-US"/>
              <a:t>Your org advisor! </a:t>
            </a:r>
            <a:endParaRPr/>
          </a:p>
          <a:p>
            <a:pPr marL="914400" lvl="1" indent="-361950" algn="l" rtl="0">
              <a:spcBef>
                <a:spcPts val="0"/>
              </a:spcBef>
              <a:spcAft>
                <a:spcPts val="0"/>
              </a:spcAft>
              <a:buSzPts val="2100"/>
              <a:buChar char="•"/>
            </a:pPr>
            <a:r>
              <a:rPr lang="en-US"/>
              <a:t>If you don’t have an advisor, let’s talk! Advisors are required starting this fall.</a:t>
            </a:r>
            <a:endParaRPr/>
          </a:p>
          <a:p>
            <a:pPr marL="457200" lvl="0" indent="-377190" algn="l" rtl="0">
              <a:spcBef>
                <a:spcPts val="0"/>
              </a:spcBef>
              <a:spcAft>
                <a:spcPts val="0"/>
              </a:spcAft>
              <a:buSzPts val="2340"/>
              <a:buChar char="•"/>
            </a:pPr>
            <a:r>
              <a:rPr lang="en-US" u="sng">
                <a:solidFill>
                  <a:schemeClr val="hlink"/>
                </a:solidFill>
                <a:hlinkClick r:id="rId5"/>
              </a:rPr>
              <a:t>Law School Student Affairs Knowledge Base</a:t>
            </a:r>
            <a:endParaRPr/>
          </a:p>
          <a:p>
            <a:pPr marL="914400" lvl="1" indent="-361950" algn="l" rtl="0">
              <a:spcBef>
                <a:spcPts val="0"/>
              </a:spcBef>
              <a:spcAft>
                <a:spcPts val="0"/>
              </a:spcAft>
              <a:buSzPts val="2100"/>
              <a:buChar char="•"/>
            </a:pPr>
            <a:r>
              <a:rPr lang="en-US"/>
              <a:t>This page is always growing, and your feedback is welcome! </a:t>
            </a:r>
            <a:endParaRPr/>
          </a:p>
          <a:p>
            <a:pPr marL="457200" lvl="0" indent="-377190" algn="l" rtl="0">
              <a:spcBef>
                <a:spcPts val="0"/>
              </a:spcBef>
              <a:spcAft>
                <a:spcPts val="0"/>
              </a:spcAft>
              <a:buSzPts val="2340"/>
              <a:buChar char="•"/>
            </a:pPr>
            <a:r>
              <a:rPr lang="en-US" u="sng">
                <a:solidFill>
                  <a:schemeClr val="hlink"/>
                </a:solidFill>
                <a:hlinkClick r:id="rId6"/>
              </a:rPr>
              <a:t>Student</a:t>
            </a:r>
            <a:r>
              <a:rPr lang="en-US" u="sng">
                <a:solidFill>
                  <a:schemeClr val="hlink"/>
                </a:solidFill>
                <a:hlinkClick r:id="rId6"/>
              </a:rPr>
              <a:t> Organization Resource &amp; Policy Guide</a:t>
            </a:r>
            <a:endParaRPr/>
          </a:p>
          <a:p>
            <a:pPr marL="914400" lvl="1" indent="-361950" algn="l" rtl="0">
              <a:spcBef>
                <a:spcPts val="0"/>
              </a:spcBef>
              <a:spcAft>
                <a:spcPts val="0"/>
              </a:spcAft>
              <a:buSzPts val="2100"/>
              <a:buChar char="•"/>
            </a:pPr>
            <a:r>
              <a:rPr lang="en-US"/>
              <a:t>Published by the Center for Leadership &amp; Involvement (CfLI) for all UW student orgs </a:t>
            </a:r>
            <a:endParaRPr/>
          </a:p>
        </p:txBody>
      </p:sp>
      <p:sp>
        <p:nvSpPr>
          <p:cNvPr id="260" name="Google Shape;260;p35"/>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Events &amp; Room Reservations</a:t>
            </a:r>
            <a:endParaRPr/>
          </a:p>
        </p:txBody>
      </p:sp>
      <p:sp>
        <p:nvSpPr>
          <p:cNvPr id="275" name="Google Shape;275;p37"/>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fontScale="77500" lnSpcReduction="20000"/>
          </a:bodyPr>
          <a:lstStyle/>
          <a:p>
            <a:pPr marL="457200" lvl="0" indent="-343757" algn="l" rtl="0">
              <a:spcBef>
                <a:spcPts val="0"/>
              </a:spcBef>
              <a:spcAft>
                <a:spcPts val="0"/>
              </a:spcAft>
              <a:buSzPct val="90000"/>
              <a:buChar char="•"/>
            </a:pPr>
            <a:r>
              <a:rPr lang="en-US"/>
              <a:t>Step One: Speak with Carlie about any event you are planning! Summer is a great time to chat about your plans for the school year and get ahead of logistical problems. </a:t>
            </a:r>
            <a:endParaRPr/>
          </a:p>
          <a:p>
            <a:pPr marL="457200" lvl="0" indent="-343757" algn="l" rtl="0">
              <a:spcBef>
                <a:spcPts val="1000"/>
              </a:spcBef>
              <a:spcAft>
                <a:spcPts val="0"/>
              </a:spcAft>
              <a:buSzPct val="90000"/>
              <a:buChar char="•"/>
            </a:pPr>
            <a:r>
              <a:rPr lang="en-US" u="sng">
                <a:solidFill>
                  <a:schemeClr val="hlink"/>
                </a:solidFill>
                <a:hlinkClick r:id="rId3"/>
              </a:rPr>
              <a:t>Click here to access the Law School calendar and make reservations</a:t>
            </a:r>
            <a:endParaRPr/>
          </a:p>
          <a:p>
            <a:pPr marL="914400" lvl="1" indent="-331946" algn="l" rtl="0">
              <a:spcBef>
                <a:spcPts val="1000"/>
              </a:spcBef>
              <a:spcAft>
                <a:spcPts val="0"/>
              </a:spcAft>
              <a:buSzPct val="100000"/>
              <a:buChar char="•"/>
            </a:pPr>
            <a:r>
              <a:rPr lang="en-US"/>
              <a:t>Submit all RSO events, regardless of whether you need a room at the Law School, so all events are advertised in one place and conflict can be avoided. </a:t>
            </a:r>
            <a:endParaRPr/>
          </a:p>
          <a:p>
            <a:pPr marL="914400" lvl="1" indent="-331946" algn="l" rtl="0">
              <a:spcBef>
                <a:spcPts val="1000"/>
              </a:spcBef>
              <a:spcAft>
                <a:spcPts val="0"/>
              </a:spcAft>
              <a:buSzPct val="100000"/>
              <a:buChar char="•"/>
            </a:pPr>
            <a:r>
              <a:rPr lang="en-US" b="1">
                <a:latin typeface="Red Hat Text"/>
                <a:ea typeface="Red Hat Text"/>
                <a:cs typeface="Red Hat Text"/>
                <a:sym typeface="Red Hat Text"/>
              </a:rPr>
              <a:t>Requests must be made at least 5 business days in advance. </a:t>
            </a:r>
            <a:endParaRPr b="1">
              <a:latin typeface="Red Hat Text"/>
              <a:ea typeface="Red Hat Text"/>
              <a:cs typeface="Red Hat Text"/>
              <a:sym typeface="Red Hat Text"/>
            </a:endParaRPr>
          </a:p>
          <a:p>
            <a:pPr marL="914400" lvl="1" indent="-331946" algn="l" rtl="0">
              <a:spcBef>
                <a:spcPts val="1000"/>
              </a:spcBef>
              <a:spcAft>
                <a:spcPts val="0"/>
              </a:spcAft>
              <a:buSzPct val="100000"/>
              <a:buChar char="•"/>
            </a:pPr>
            <a:r>
              <a:rPr lang="en-US"/>
              <a:t>Requesting a room in the Law School does not guarantee a reservation. </a:t>
            </a:r>
            <a:endParaRPr/>
          </a:p>
          <a:p>
            <a:pPr marL="457200" lvl="0" indent="-343757" algn="l" rtl="0">
              <a:spcBef>
                <a:spcPts val="1000"/>
              </a:spcBef>
              <a:spcAft>
                <a:spcPts val="0"/>
              </a:spcAft>
              <a:buSzPct val="90000"/>
              <a:buChar char="•"/>
            </a:pPr>
            <a:r>
              <a:rPr lang="en-US"/>
              <a:t>You must speak with Carlie prior to any event with external audiences or speakers. </a:t>
            </a:r>
            <a:endParaRPr/>
          </a:p>
          <a:p>
            <a:pPr marL="457200" lvl="0" indent="-343757" algn="l" rtl="0">
              <a:spcBef>
                <a:spcPts val="1000"/>
              </a:spcBef>
              <a:spcAft>
                <a:spcPts val="0"/>
              </a:spcAft>
              <a:buSzPct val="90000"/>
              <a:buChar char="•"/>
            </a:pPr>
            <a:r>
              <a:rPr lang="en-US"/>
              <a:t>A staff sponsor (who will be present during the entire reservation and agree to bear any financial responsibility for the group using the space) is required IF: </a:t>
            </a:r>
            <a:endParaRPr/>
          </a:p>
          <a:p>
            <a:pPr marL="914400" lvl="1" indent="-331946" algn="l" rtl="0">
              <a:spcBef>
                <a:spcPts val="1000"/>
              </a:spcBef>
              <a:spcAft>
                <a:spcPts val="0"/>
              </a:spcAft>
              <a:buSzPct val="100000"/>
              <a:buChar char="•"/>
            </a:pPr>
            <a:r>
              <a:rPr lang="en-US"/>
              <a:t>Your event takes place in the evening/weekend and includes an external audience or speaker</a:t>
            </a:r>
            <a:endParaRPr/>
          </a:p>
          <a:p>
            <a:pPr marL="914400" lvl="1" indent="-331946" algn="l" rtl="0">
              <a:spcBef>
                <a:spcPts val="1000"/>
              </a:spcBef>
              <a:spcAft>
                <a:spcPts val="0"/>
              </a:spcAft>
              <a:buSzPct val="100000"/>
              <a:buChar char="•"/>
            </a:pPr>
            <a:r>
              <a:rPr lang="en-US"/>
              <a:t>You want to reserve Lubar</a:t>
            </a:r>
            <a:endParaRPr/>
          </a:p>
          <a:p>
            <a:pPr marL="457200" lvl="0" indent="-343757" algn="l" rtl="0">
              <a:spcBef>
                <a:spcPts val="1000"/>
              </a:spcBef>
              <a:spcAft>
                <a:spcPts val="0"/>
              </a:spcAft>
              <a:buSzPct val="90000"/>
              <a:buChar char="•"/>
            </a:pPr>
            <a:r>
              <a:rPr lang="en-US" u="sng">
                <a:solidFill>
                  <a:schemeClr val="hlink"/>
                </a:solidFill>
                <a:hlinkClick r:id="rId4"/>
              </a:rPr>
              <a:t>Click here for campus-wide room reservations</a:t>
            </a:r>
            <a:endParaRPr/>
          </a:p>
        </p:txBody>
      </p:sp>
      <p:sp>
        <p:nvSpPr>
          <p:cNvPr id="276" name="Google Shape;276;p37"/>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Tabling in the Atrium </a:t>
            </a:r>
            <a:endParaRPr/>
          </a:p>
        </p:txBody>
      </p:sp>
      <p:sp>
        <p:nvSpPr>
          <p:cNvPr id="283" name="Google Shape;283;p38"/>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0" lvl="0" indent="0" algn="l" rtl="0">
              <a:spcBef>
                <a:spcPts val="1000"/>
              </a:spcBef>
              <a:spcAft>
                <a:spcPts val="0"/>
              </a:spcAft>
              <a:buNone/>
            </a:pPr>
            <a:r>
              <a:rPr lang="en-US"/>
              <a:t>From the </a:t>
            </a:r>
            <a:r>
              <a:rPr lang="en-US" u="sng">
                <a:solidFill>
                  <a:schemeClr val="hlink"/>
                </a:solidFill>
                <a:hlinkClick r:id="rId3"/>
              </a:rPr>
              <a:t>handbook</a:t>
            </a:r>
            <a:r>
              <a:rPr lang="en-US"/>
              <a:t>: </a:t>
            </a:r>
            <a:endParaRPr/>
          </a:p>
          <a:p>
            <a:pPr marL="0" lvl="0" indent="0" algn="l" rtl="0">
              <a:spcBef>
                <a:spcPts val="1000"/>
              </a:spcBef>
              <a:spcAft>
                <a:spcPts val="0"/>
              </a:spcAft>
              <a:buNone/>
            </a:pPr>
            <a:endParaRPr/>
          </a:p>
          <a:p>
            <a:pPr marL="0" lvl="0" indent="0" algn="l" rtl="0">
              <a:spcBef>
                <a:spcPts val="1000"/>
              </a:spcBef>
              <a:spcAft>
                <a:spcPts val="0"/>
              </a:spcAft>
              <a:buNone/>
            </a:pPr>
            <a:r>
              <a:rPr lang="en-US" sz="2450" b="1">
                <a:solidFill>
                  <a:srgbClr val="494949"/>
                </a:solidFill>
                <a:highlight>
                  <a:srgbClr val="FFFFFF"/>
                </a:highlight>
                <a:latin typeface="Red Hat Text"/>
                <a:ea typeface="Red Hat Text"/>
                <a:cs typeface="Red Hat Text"/>
                <a:sym typeface="Red Hat Text"/>
              </a:rPr>
              <a:t>Table Reservations. Tables in the Atrium may be reserved for regular business hours, which are Monday through Friday from 7:45 AM to 4:30 PM. Tables may be reserved only in the Atrium.</a:t>
            </a:r>
            <a:endParaRPr sz="2450" b="1">
              <a:solidFill>
                <a:srgbClr val="494949"/>
              </a:solidFill>
              <a:highlight>
                <a:srgbClr val="FFFFFF"/>
              </a:highlight>
              <a:latin typeface="Red Hat Text"/>
              <a:ea typeface="Red Hat Text"/>
              <a:cs typeface="Red Hat Text"/>
              <a:sym typeface="Red Hat Text"/>
            </a:endParaRPr>
          </a:p>
          <a:p>
            <a:pPr marL="0" lvl="0" indent="0" algn="l" rtl="0">
              <a:spcBef>
                <a:spcPts val="1000"/>
              </a:spcBef>
              <a:spcAft>
                <a:spcPts val="0"/>
              </a:spcAft>
              <a:buNone/>
            </a:pPr>
            <a:endParaRPr sz="2200" b="1">
              <a:solidFill>
                <a:srgbClr val="000000"/>
              </a:solidFill>
              <a:latin typeface="Arial"/>
              <a:ea typeface="Arial"/>
              <a:cs typeface="Arial"/>
              <a:sym typeface="Arial"/>
            </a:endParaRPr>
          </a:p>
          <a:p>
            <a:pPr marL="0" lvl="0" indent="0" algn="l" rtl="0">
              <a:spcBef>
                <a:spcPts val="1000"/>
              </a:spcBef>
              <a:spcAft>
                <a:spcPts val="0"/>
              </a:spcAft>
              <a:buNone/>
            </a:pPr>
            <a:r>
              <a:rPr lang="en-US" sz="2450" b="1">
                <a:solidFill>
                  <a:srgbClr val="494949"/>
                </a:solidFill>
                <a:highlight>
                  <a:srgbClr val="FFFFFF"/>
                </a:highlight>
                <a:latin typeface="Red Hat Text"/>
                <a:ea typeface="Red Hat Text"/>
                <a:cs typeface="Red Hat Text"/>
                <a:sym typeface="Red Hat Text"/>
              </a:rPr>
              <a:t>To reserve a table, select the Atrium as the venue on the reservation request. On the morning of the event, choose the desired table in the Atrium and put a placard on the table indicating when the table is reserved that day.</a:t>
            </a:r>
            <a:endParaRPr sz="3700" b="1">
              <a:latin typeface="Red Hat Text"/>
              <a:ea typeface="Red Hat Text"/>
              <a:cs typeface="Red Hat Text"/>
              <a:sym typeface="Red Hat Text"/>
            </a:endParaRPr>
          </a:p>
        </p:txBody>
      </p:sp>
      <p:sp>
        <p:nvSpPr>
          <p:cNvPr id="284" name="Google Shape;284;p3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9"/>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Advertising your org/events: Posters </a:t>
            </a:r>
            <a:endParaRPr/>
          </a:p>
        </p:txBody>
      </p:sp>
      <p:sp>
        <p:nvSpPr>
          <p:cNvPr id="291" name="Google Shape;291;p39"/>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20000"/>
          </a:bodyPr>
          <a:lstStyle/>
          <a:p>
            <a:pPr marL="457200" lvl="0" indent="-361950" algn="l" rtl="0">
              <a:spcBef>
                <a:spcPts val="0"/>
              </a:spcBef>
              <a:spcAft>
                <a:spcPts val="0"/>
              </a:spcAft>
              <a:buSzPts val="2100"/>
              <a:buChar char="•"/>
            </a:pPr>
            <a:r>
              <a:rPr lang="en-US">
                <a:solidFill>
                  <a:schemeClr val="dk1"/>
                </a:solidFill>
              </a:rPr>
              <a:t>The Copy Shop will print reasonable requests for student org materials for free. Email </a:t>
            </a:r>
            <a:r>
              <a:rPr lang="en-US" u="sng">
                <a:solidFill>
                  <a:schemeClr val="hlink"/>
                </a:solidFill>
                <a:hlinkClick r:id="rId3"/>
              </a:rPr>
              <a:t>copyshop@law.wisc.edu</a:t>
            </a:r>
            <a:r>
              <a:rPr lang="en-US">
                <a:solidFill>
                  <a:schemeClr val="dk1"/>
                </a:solidFill>
              </a:rPr>
              <a:t> and state which org the request is for. </a:t>
            </a:r>
            <a:endParaRPr>
              <a:solidFill>
                <a:schemeClr val="dk1"/>
              </a:solidFill>
            </a:endParaRPr>
          </a:p>
          <a:p>
            <a:pPr marL="457200" lvl="0" indent="-361950" algn="l" rtl="0">
              <a:spcBef>
                <a:spcPts val="0"/>
              </a:spcBef>
              <a:spcAft>
                <a:spcPts val="0"/>
              </a:spcAft>
              <a:buSzPts val="2100"/>
              <a:buChar char="•"/>
            </a:pPr>
            <a:r>
              <a:rPr lang="en-US"/>
              <a:t>From the</a:t>
            </a:r>
            <a:r>
              <a:rPr lang="en-US" u="sng">
                <a:solidFill>
                  <a:schemeClr val="hlink"/>
                </a:solidFill>
                <a:hlinkClick r:id="rId4"/>
              </a:rPr>
              <a:t> handbook</a:t>
            </a:r>
            <a:r>
              <a:rPr lang="en-US"/>
              <a:t>: </a:t>
            </a:r>
            <a:endParaRPr/>
          </a:p>
          <a:p>
            <a:pPr marL="1371600" lvl="2" indent="-361950" algn="l" rtl="0">
              <a:spcBef>
                <a:spcPts val="0"/>
              </a:spcBef>
              <a:spcAft>
                <a:spcPts val="0"/>
              </a:spcAft>
              <a:buClr>
                <a:schemeClr val="accent1"/>
              </a:buClr>
              <a:buSzPts val="2100"/>
              <a:buChar char="•"/>
            </a:pPr>
            <a:r>
              <a:rPr lang="en-US">
                <a:solidFill>
                  <a:srgbClr val="353535"/>
                </a:solidFill>
              </a:rPr>
              <a:t>Posters should be no larger than 8.5x11</a:t>
            </a:r>
            <a:endParaRPr>
              <a:solidFill>
                <a:srgbClr val="353535"/>
              </a:solidFill>
            </a:endParaRPr>
          </a:p>
          <a:p>
            <a:pPr marL="1371600" lvl="2" indent="-361950" algn="l" rtl="0">
              <a:spcBef>
                <a:spcPts val="0"/>
              </a:spcBef>
              <a:spcAft>
                <a:spcPts val="0"/>
              </a:spcAft>
              <a:buClr>
                <a:schemeClr val="accent1"/>
              </a:buClr>
              <a:buSzPts val="2100"/>
              <a:buChar char="•"/>
            </a:pPr>
            <a:r>
              <a:rPr lang="en-US">
                <a:solidFill>
                  <a:srgbClr val="353535"/>
                </a:solidFill>
              </a:rPr>
              <a:t>Postings must include: </a:t>
            </a:r>
            <a:endParaRPr>
              <a:solidFill>
                <a:srgbClr val="353535"/>
              </a:solidFill>
            </a:endParaRPr>
          </a:p>
          <a:p>
            <a:pPr marL="1828800" lvl="3" indent="-361950" algn="l" rtl="0">
              <a:spcBef>
                <a:spcPts val="0"/>
              </a:spcBef>
              <a:spcAft>
                <a:spcPts val="0"/>
              </a:spcAft>
              <a:buSzPts val="2100"/>
              <a:buChar char="•"/>
            </a:pPr>
            <a:r>
              <a:rPr lang="en-US"/>
              <a:t>The name of the organization</a:t>
            </a:r>
            <a:endParaRPr/>
          </a:p>
          <a:p>
            <a:pPr marL="1828800" lvl="3" indent="-361950" algn="l" rtl="0">
              <a:spcBef>
                <a:spcPts val="0"/>
              </a:spcBef>
              <a:spcAft>
                <a:spcPts val="0"/>
              </a:spcAft>
              <a:buSzPts val="2100"/>
              <a:buChar char="•"/>
            </a:pPr>
            <a:r>
              <a:rPr lang="en-US"/>
              <a:t>The date of the event or a date to remove </a:t>
            </a:r>
            <a:endParaRPr/>
          </a:p>
          <a:p>
            <a:pPr marL="1371600" lvl="2" indent="-361950" algn="l" rtl="0">
              <a:spcBef>
                <a:spcPts val="0"/>
              </a:spcBef>
              <a:spcAft>
                <a:spcPts val="0"/>
              </a:spcAft>
              <a:buClr>
                <a:schemeClr val="accent1"/>
              </a:buClr>
              <a:buSzPts val="2100"/>
              <a:buChar char="•"/>
            </a:pPr>
            <a:r>
              <a:rPr lang="en-US">
                <a:solidFill>
                  <a:srgbClr val="353535"/>
                </a:solidFill>
              </a:rPr>
              <a:t>You may post:</a:t>
            </a:r>
            <a:endParaRPr>
              <a:solidFill>
                <a:srgbClr val="353535"/>
              </a:solidFill>
            </a:endParaRPr>
          </a:p>
          <a:p>
            <a:pPr marL="1828800" lvl="3" indent="-361950" algn="l" rtl="0">
              <a:spcBef>
                <a:spcPts val="0"/>
              </a:spcBef>
              <a:spcAft>
                <a:spcPts val="0"/>
              </a:spcAft>
              <a:buSzPts val="2100"/>
              <a:buChar char="•"/>
            </a:pPr>
            <a:r>
              <a:rPr lang="en-US"/>
              <a:t>One posting per bulletin board not designated for exclusive dept or org use </a:t>
            </a:r>
            <a:endParaRPr/>
          </a:p>
          <a:p>
            <a:pPr marL="1828800" lvl="3" indent="-361950" algn="l" rtl="0">
              <a:spcBef>
                <a:spcPts val="0"/>
              </a:spcBef>
              <a:spcAft>
                <a:spcPts val="0"/>
              </a:spcAft>
              <a:buSzPts val="2100"/>
              <a:buChar char="•"/>
            </a:pPr>
            <a:r>
              <a:rPr lang="en-US"/>
              <a:t>One posting in one plastic sign holder on one of the columns in the atrium </a:t>
            </a:r>
            <a:endParaRPr/>
          </a:p>
          <a:p>
            <a:pPr marL="457200" lvl="0" indent="-377190" algn="l" rtl="0">
              <a:spcBef>
                <a:spcPts val="0"/>
              </a:spcBef>
              <a:spcAft>
                <a:spcPts val="0"/>
              </a:spcAft>
              <a:buSzPts val="2340"/>
              <a:buChar char="•"/>
            </a:pPr>
            <a:r>
              <a:rPr lang="en-US"/>
              <a:t>You can post anything you want (within reason, keep it appropriate) on your bulletin board. You may not post on other orgs’ bulletin boards or remove items from their board.</a:t>
            </a:r>
            <a:endParaRPr/>
          </a:p>
        </p:txBody>
      </p:sp>
      <p:sp>
        <p:nvSpPr>
          <p:cNvPr id="292" name="Google Shape;292;p39"/>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0"/>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Advertising your org/events (continued)</a:t>
            </a:r>
            <a:endParaRPr/>
          </a:p>
        </p:txBody>
      </p:sp>
      <p:sp>
        <p:nvSpPr>
          <p:cNvPr id="299" name="Google Shape;299;p40"/>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406400" algn="l" rtl="0">
              <a:spcBef>
                <a:spcPts val="0"/>
              </a:spcBef>
              <a:spcAft>
                <a:spcPts val="0"/>
              </a:spcAft>
              <a:buSzPts val="2800"/>
              <a:buChar char="•"/>
            </a:pPr>
            <a:r>
              <a:rPr lang="en-US" sz="2800">
                <a:solidFill>
                  <a:schemeClr val="dk1"/>
                </a:solidFill>
              </a:rPr>
              <a:t>SBA Announcements </a:t>
            </a:r>
            <a:endParaRPr sz="2800">
              <a:solidFill>
                <a:schemeClr val="dk1"/>
              </a:solidFill>
            </a:endParaRPr>
          </a:p>
          <a:p>
            <a:pPr marL="457200" lvl="0" indent="0" algn="l" rtl="0">
              <a:spcBef>
                <a:spcPts val="0"/>
              </a:spcBef>
              <a:spcAft>
                <a:spcPts val="0"/>
              </a:spcAft>
              <a:buNone/>
            </a:pPr>
            <a:endParaRPr sz="2800">
              <a:solidFill>
                <a:schemeClr val="dk1"/>
              </a:solidFill>
            </a:endParaRPr>
          </a:p>
          <a:p>
            <a:pPr marL="457200" lvl="0" indent="-406400" algn="l" rtl="0">
              <a:spcBef>
                <a:spcPts val="0"/>
              </a:spcBef>
              <a:spcAft>
                <a:spcPts val="0"/>
              </a:spcAft>
              <a:buSzPts val="2800"/>
              <a:buChar char="•"/>
            </a:pPr>
            <a:r>
              <a:rPr lang="en-US" sz="2800">
                <a:solidFill>
                  <a:schemeClr val="dk1"/>
                </a:solidFill>
              </a:rPr>
              <a:t>Use the Law School Calendar </a:t>
            </a:r>
            <a:endParaRPr sz="2800">
              <a:solidFill>
                <a:schemeClr val="dk1"/>
              </a:solidFill>
            </a:endParaRPr>
          </a:p>
          <a:p>
            <a:pPr marL="457200" lvl="0" indent="0" algn="l" rtl="0">
              <a:spcBef>
                <a:spcPts val="0"/>
              </a:spcBef>
              <a:spcAft>
                <a:spcPts val="0"/>
              </a:spcAft>
              <a:buNone/>
            </a:pPr>
            <a:endParaRPr sz="2800">
              <a:solidFill>
                <a:schemeClr val="dk1"/>
              </a:solidFill>
            </a:endParaRPr>
          </a:p>
          <a:p>
            <a:pPr marL="457200" lvl="0" indent="-406400" algn="l" rtl="0">
              <a:spcBef>
                <a:spcPts val="0"/>
              </a:spcBef>
              <a:spcAft>
                <a:spcPts val="0"/>
              </a:spcAft>
              <a:buSzPts val="2800"/>
              <a:buChar char="•"/>
            </a:pPr>
            <a:r>
              <a:rPr lang="en-US" sz="2800">
                <a:solidFill>
                  <a:schemeClr val="dk1"/>
                </a:solidFill>
              </a:rPr>
              <a:t>Use your social media channels</a:t>
            </a:r>
            <a:endParaRPr sz="2800">
              <a:solidFill>
                <a:schemeClr val="dk1"/>
              </a:solidFill>
            </a:endParaRPr>
          </a:p>
          <a:p>
            <a:pPr marL="0" lvl="0" indent="0" algn="l" rtl="0">
              <a:spcBef>
                <a:spcPts val="0"/>
              </a:spcBef>
              <a:spcAft>
                <a:spcPts val="0"/>
              </a:spcAft>
              <a:buNone/>
            </a:pPr>
            <a:endParaRPr sz="2800">
              <a:solidFill>
                <a:schemeClr val="dk1"/>
              </a:solidFill>
            </a:endParaRPr>
          </a:p>
          <a:p>
            <a:pPr marL="457200" lvl="0" indent="-406400" algn="l" rtl="0">
              <a:spcBef>
                <a:spcPts val="0"/>
              </a:spcBef>
              <a:spcAft>
                <a:spcPts val="0"/>
              </a:spcAft>
              <a:buSzPts val="2800"/>
              <a:buChar char="•"/>
            </a:pPr>
            <a:r>
              <a:rPr lang="en-US" sz="2800">
                <a:solidFill>
                  <a:schemeClr val="dk1"/>
                </a:solidFill>
              </a:rPr>
              <a:t>Word of mouth</a:t>
            </a:r>
            <a:endParaRPr sz="2800">
              <a:solidFill>
                <a:schemeClr val="dk1"/>
              </a:solidFill>
            </a:endParaRPr>
          </a:p>
          <a:p>
            <a:pPr marL="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endParaRPr sz="2800">
              <a:solidFill>
                <a:schemeClr val="dk1"/>
              </a:solidFill>
            </a:endParaRPr>
          </a:p>
          <a:p>
            <a:pPr marL="0" lvl="0" indent="0" algn="l" rtl="0">
              <a:spcBef>
                <a:spcPts val="0"/>
              </a:spcBef>
              <a:spcAft>
                <a:spcPts val="0"/>
              </a:spcAft>
              <a:buNone/>
            </a:pPr>
            <a:endParaRPr sz="2800">
              <a:solidFill>
                <a:schemeClr val="dk1"/>
              </a:solidFill>
            </a:endParaRPr>
          </a:p>
        </p:txBody>
      </p:sp>
      <p:sp>
        <p:nvSpPr>
          <p:cNvPr id="300" name="Google Shape;300;p40"/>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Food at Events</a:t>
            </a:r>
            <a:endParaRPr/>
          </a:p>
        </p:txBody>
      </p:sp>
      <p:sp>
        <p:nvSpPr>
          <p:cNvPr id="307" name="Google Shape;307;p41"/>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10000"/>
          </a:bodyPr>
          <a:lstStyle/>
          <a:p>
            <a:pPr marL="457200" lvl="0" indent="-377190" algn="l" rtl="0">
              <a:spcBef>
                <a:spcPts val="1000"/>
              </a:spcBef>
              <a:spcAft>
                <a:spcPts val="0"/>
              </a:spcAft>
              <a:buSzPts val="2340"/>
              <a:buChar char="•"/>
            </a:pPr>
            <a:r>
              <a:rPr lang="en-US"/>
              <a:t>If you want to have food at an event/meeting or distribute food while tabling in the Atrium, send me an email with the details first! I will help you determine if a license is needed. </a:t>
            </a:r>
            <a:endParaRPr/>
          </a:p>
          <a:p>
            <a:pPr marL="914400" lvl="1" indent="-361950" algn="l" rtl="0">
              <a:spcBef>
                <a:spcPts val="0"/>
              </a:spcBef>
              <a:spcAft>
                <a:spcPts val="0"/>
              </a:spcAft>
              <a:buSzPts val="2100"/>
              <a:buChar char="•"/>
            </a:pPr>
            <a:r>
              <a:rPr lang="en-US"/>
              <a:t>PLAN AHEAD </a:t>
            </a:r>
            <a:endParaRPr/>
          </a:p>
          <a:p>
            <a:pPr marL="457200" lvl="0" indent="-377190" algn="l" rtl="0">
              <a:spcBef>
                <a:spcPts val="0"/>
              </a:spcBef>
              <a:spcAft>
                <a:spcPts val="0"/>
              </a:spcAft>
              <a:buSzPts val="2340"/>
              <a:buChar char="•"/>
            </a:pPr>
            <a:r>
              <a:rPr lang="en-US"/>
              <a:t>Relevant Policies:</a:t>
            </a:r>
            <a:endParaRPr/>
          </a:p>
          <a:p>
            <a:pPr marL="914400" lvl="1" indent="-361950" algn="l" rtl="0">
              <a:spcBef>
                <a:spcPts val="0"/>
              </a:spcBef>
              <a:spcAft>
                <a:spcPts val="0"/>
              </a:spcAft>
              <a:buSzPts val="2100"/>
              <a:buChar char="•"/>
            </a:pPr>
            <a:r>
              <a:rPr lang="en-US" u="sng">
                <a:solidFill>
                  <a:schemeClr val="hlink"/>
                </a:solidFill>
                <a:hlinkClick r:id="rId3"/>
              </a:rPr>
              <a:t>Law School Handbook 18.6.6 Food &amp; Beverage Service </a:t>
            </a:r>
            <a:endParaRPr/>
          </a:p>
          <a:p>
            <a:pPr marL="914400" lvl="1" indent="-361950" algn="l" rtl="0">
              <a:spcBef>
                <a:spcPts val="0"/>
              </a:spcBef>
              <a:spcAft>
                <a:spcPts val="0"/>
              </a:spcAft>
              <a:buSzPts val="2100"/>
              <a:buChar char="•"/>
            </a:pPr>
            <a:r>
              <a:rPr lang="en-US" u="sng">
                <a:solidFill>
                  <a:schemeClr val="hlink"/>
                </a:solidFill>
                <a:hlinkClick r:id="rId4"/>
              </a:rPr>
              <a:t>UW 2014 Temporary Food Service </a:t>
            </a:r>
            <a:endParaRPr/>
          </a:p>
          <a:p>
            <a:pPr marL="914400" lvl="1" indent="-361950" algn="l" rtl="0">
              <a:spcBef>
                <a:spcPts val="0"/>
              </a:spcBef>
              <a:spcAft>
                <a:spcPts val="0"/>
              </a:spcAft>
              <a:buSzPts val="2100"/>
              <a:buChar char="•"/>
            </a:pPr>
            <a:r>
              <a:rPr lang="en-US" u="sng">
                <a:solidFill>
                  <a:schemeClr val="hlink"/>
                </a:solidFill>
                <a:hlinkClick r:id="rId5"/>
              </a:rPr>
              <a:t>Environment, Health &amp; Safety: Food Safety &amp; Licensing </a:t>
            </a:r>
            <a:endParaRPr/>
          </a:p>
          <a:p>
            <a:pPr marL="457200" lvl="0" indent="-377190" algn="l" rtl="0">
              <a:spcBef>
                <a:spcPts val="0"/>
              </a:spcBef>
              <a:spcAft>
                <a:spcPts val="0"/>
              </a:spcAft>
              <a:buSzPts val="2340"/>
              <a:buChar char="•"/>
            </a:pPr>
            <a:r>
              <a:rPr lang="en-US"/>
              <a:t>In general the food should be: </a:t>
            </a:r>
            <a:endParaRPr/>
          </a:p>
          <a:p>
            <a:pPr marL="914400" lvl="1" indent="-361950" algn="l" rtl="0">
              <a:spcBef>
                <a:spcPts val="0"/>
              </a:spcBef>
              <a:spcAft>
                <a:spcPts val="0"/>
              </a:spcAft>
              <a:buSzPts val="2100"/>
              <a:buChar char="•"/>
            </a:pPr>
            <a:r>
              <a:rPr lang="en-US"/>
              <a:t>Free</a:t>
            </a:r>
            <a:endParaRPr/>
          </a:p>
          <a:p>
            <a:pPr marL="914400" lvl="1" indent="-361950" algn="l" rtl="0">
              <a:spcBef>
                <a:spcPts val="0"/>
              </a:spcBef>
              <a:spcAft>
                <a:spcPts val="0"/>
              </a:spcAft>
              <a:buSzPts val="2100"/>
              <a:buChar char="•"/>
            </a:pPr>
            <a:r>
              <a:rPr lang="en-US"/>
              <a:t>Purchased from a licensed vendor</a:t>
            </a:r>
            <a:endParaRPr/>
          </a:p>
          <a:p>
            <a:pPr marL="914400" lvl="1" indent="-361950" algn="l" rtl="0">
              <a:spcBef>
                <a:spcPts val="0"/>
              </a:spcBef>
              <a:spcAft>
                <a:spcPts val="0"/>
              </a:spcAft>
              <a:buSzPts val="2100"/>
              <a:buChar char="•"/>
            </a:pPr>
            <a:r>
              <a:rPr lang="en-US"/>
              <a:t>Only available to a limited group </a:t>
            </a:r>
            <a:endParaRPr/>
          </a:p>
          <a:p>
            <a:pPr marL="457200" lvl="0" indent="-377190" algn="l" rtl="0">
              <a:spcBef>
                <a:spcPts val="0"/>
              </a:spcBef>
              <a:spcAft>
                <a:spcPts val="0"/>
              </a:spcAft>
              <a:buSzPts val="2340"/>
              <a:buChar char="•"/>
            </a:pPr>
            <a:r>
              <a:rPr lang="en-US" b="1">
                <a:latin typeface="Red Hat Text"/>
                <a:ea typeface="Red Hat Text"/>
                <a:cs typeface="Red Hat Text"/>
                <a:sym typeface="Red Hat Text"/>
              </a:rPr>
              <a:t>All food sales, including fundraisers, must be approved by Carlie and by EH&amp;S. Licensing takes two weeks! </a:t>
            </a:r>
            <a:endParaRPr b="1">
              <a:latin typeface="Red Hat Text"/>
              <a:ea typeface="Red Hat Text"/>
              <a:cs typeface="Red Hat Text"/>
              <a:sym typeface="Red Hat Text"/>
            </a:endParaRPr>
          </a:p>
        </p:txBody>
      </p:sp>
      <p:sp>
        <p:nvSpPr>
          <p:cNvPr id="308" name="Google Shape;308;p41"/>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body" idx="1"/>
          </p:nvPr>
        </p:nvSpPr>
        <p:spPr>
          <a:xfrm>
            <a:off x="1485900" y="1524000"/>
            <a:ext cx="8279100" cy="4762500"/>
          </a:xfrm>
          <a:prstGeom prst="rect">
            <a:avLst/>
          </a:prstGeom>
        </p:spPr>
        <p:txBody>
          <a:bodyPr spcFirstLastPara="1" wrap="square" lIns="0" tIns="45700" rIns="91425" bIns="0" anchor="b" anchorCtr="0">
            <a:noAutofit/>
          </a:bodyPr>
          <a:lstStyle/>
          <a:p>
            <a:pPr marL="0" lvl="0" indent="0" algn="l" rtl="0">
              <a:spcBef>
                <a:spcPts val="1000"/>
              </a:spcBef>
              <a:spcAft>
                <a:spcPts val="0"/>
              </a:spcAft>
              <a:buNone/>
            </a:pPr>
            <a:r>
              <a:rPr lang="en-US"/>
              <a:t>Outgoing officers: What are you most proud of? What is your hope for the new e-board? </a:t>
            </a: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r>
              <a:rPr lang="en-US"/>
              <a:t>Incoming officers: What are you most excited for? What is a goal you have for your term?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2"/>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Student Organization Alcohol Policy</a:t>
            </a:r>
            <a:endParaRPr/>
          </a:p>
        </p:txBody>
      </p:sp>
      <p:sp>
        <p:nvSpPr>
          <p:cNvPr id="315" name="Google Shape;315;p42"/>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20000"/>
          </a:bodyPr>
          <a:lstStyle/>
          <a:p>
            <a:pPr marL="457200" lvl="0" indent="-377190" algn="l" rtl="0">
              <a:spcBef>
                <a:spcPts val="0"/>
              </a:spcBef>
              <a:spcAft>
                <a:spcPts val="0"/>
              </a:spcAft>
              <a:buSzPts val="2340"/>
              <a:buChar char="•"/>
            </a:pPr>
            <a:r>
              <a:rPr lang="en-US"/>
              <a:t>At any event where alcohol is present, on or off campus, you should have sober monitors who have completed the sober monitor course in the past calendar year. </a:t>
            </a:r>
            <a:endParaRPr/>
          </a:p>
          <a:p>
            <a:pPr marL="914400" lvl="1" indent="-361950" algn="l" rtl="0">
              <a:spcBef>
                <a:spcPts val="1000"/>
              </a:spcBef>
              <a:spcAft>
                <a:spcPts val="0"/>
              </a:spcAft>
              <a:buSzPts val="2100"/>
              <a:buChar char="•"/>
            </a:pPr>
            <a:r>
              <a:rPr lang="en-US" u="sng">
                <a:solidFill>
                  <a:schemeClr val="hlink"/>
                </a:solidFill>
                <a:hlinkClick r:id="rId3"/>
              </a:rPr>
              <a:t>UW-2003 Registered Student Organization Alcohol Policy (SOAP)</a:t>
            </a:r>
            <a:endParaRPr/>
          </a:p>
          <a:p>
            <a:pPr marL="914400" lvl="1" indent="-361950" algn="l" rtl="0">
              <a:spcBef>
                <a:spcPts val="1000"/>
              </a:spcBef>
              <a:spcAft>
                <a:spcPts val="0"/>
              </a:spcAft>
              <a:buSzPts val="2100"/>
              <a:buChar char="•"/>
            </a:pPr>
            <a:r>
              <a:rPr lang="en-US" u="sng">
                <a:solidFill>
                  <a:schemeClr val="hlink"/>
                </a:solidFill>
                <a:hlinkClick r:id="rId4"/>
              </a:rPr>
              <a:t>UW-2002 Registered Student Organization Code of Conduct </a:t>
            </a:r>
            <a:endParaRPr/>
          </a:p>
          <a:p>
            <a:pPr marL="457200" lvl="0" indent="-377190" algn="l" rtl="0">
              <a:spcBef>
                <a:spcPts val="1000"/>
              </a:spcBef>
              <a:spcAft>
                <a:spcPts val="0"/>
              </a:spcAft>
              <a:buSzPts val="2340"/>
              <a:buChar char="•"/>
            </a:pPr>
            <a:r>
              <a:rPr lang="en-US"/>
              <a:t>If your event takes place at a venue without an alcohol permit, alcoholic beverages are limited to beer (fermented malt beverages) and wine. Common sources of alcohol such as kegs, bowls, boxed wine, etc. are not permitted. </a:t>
            </a:r>
            <a:endParaRPr/>
          </a:p>
          <a:p>
            <a:pPr marL="457200" lvl="0" indent="-377190" algn="l" rtl="0">
              <a:spcBef>
                <a:spcPts val="1000"/>
              </a:spcBef>
              <a:spcAft>
                <a:spcPts val="0"/>
              </a:spcAft>
              <a:buSzPts val="2340"/>
              <a:buChar char="•"/>
            </a:pPr>
            <a:r>
              <a:rPr lang="en-US"/>
              <a:t>Some events with alcohol require a Responsible Employee presence and a permit from UHS. </a:t>
            </a:r>
            <a:endParaRPr/>
          </a:p>
          <a:p>
            <a:pPr marL="457200" lvl="0" indent="-377190" algn="l" rtl="0">
              <a:spcBef>
                <a:spcPts val="1000"/>
              </a:spcBef>
              <a:spcAft>
                <a:spcPts val="0"/>
              </a:spcAft>
              <a:buSzPts val="2340"/>
              <a:buChar char="•"/>
            </a:pPr>
            <a:r>
              <a:rPr lang="en-US"/>
              <a:t>Visit </a:t>
            </a:r>
            <a:r>
              <a:rPr lang="en-US" u="sng">
                <a:solidFill>
                  <a:schemeClr val="hlink"/>
                </a:solidFill>
                <a:hlinkClick r:id="rId5"/>
              </a:rPr>
              <a:t>Hosting Events with Alcohol</a:t>
            </a:r>
            <a:r>
              <a:rPr lang="en-US"/>
              <a:t> on the KnowledgeBase for additional tips and resources. </a:t>
            </a:r>
            <a:endParaRPr/>
          </a:p>
        </p:txBody>
      </p:sp>
      <p:sp>
        <p:nvSpPr>
          <p:cNvPr id="316" name="Google Shape;316;p42"/>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Fundraising </a:t>
            </a:r>
            <a:endParaRPr/>
          </a:p>
        </p:txBody>
      </p:sp>
      <p:sp>
        <p:nvSpPr>
          <p:cNvPr id="323" name="Google Shape;323;p43"/>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0"/>
              </a:spcBef>
              <a:spcAft>
                <a:spcPts val="0"/>
              </a:spcAft>
              <a:buSzPts val="2340"/>
              <a:buChar char="•"/>
            </a:pPr>
            <a:r>
              <a:rPr lang="en-US"/>
              <a:t>Selling items</a:t>
            </a:r>
            <a:endParaRPr/>
          </a:p>
          <a:p>
            <a:pPr marL="914400" lvl="1" indent="-361950" algn="l" rtl="0">
              <a:spcBef>
                <a:spcPts val="0"/>
              </a:spcBef>
              <a:spcAft>
                <a:spcPts val="0"/>
              </a:spcAft>
              <a:buSzPts val="2100"/>
              <a:buChar char="•"/>
            </a:pPr>
            <a:r>
              <a:rPr lang="en-US"/>
              <a:t>Must pay sales tax and use licensed vendors to produce items. </a:t>
            </a:r>
            <a:endParaRPr/>
          </a:p>
          <a:p>
            <a:pPr marL="914400" lvl="1" indent="-361950" algn="l" rtl="0">
              <a:spcBef>
                <a:spcPts val="0"/>
              </a:spcBef>
              <a:spcAft>
                <a:spcPts val="0"/>
              </a:spcAft>
              <a:buSzPts val="2100"/>
              <a:buChar char="•"/>
            </a:pPr>
            <a:r>
              <a:rPr lang="en-US"/>
              <a:t>Further guidance from </a:t>
            </a:r>
            <a:r>
              <a:rPr lang="en-US" u="sng">
                <a:solidFill>
                  <a:schemeClr val="hlink"/>
                </a:solidFill>
                <a:hlinkClick r:id="rId3"/>
              </a:rPr>
              <a:t>SORPG Finances</a:t>
            </a:r>
            <a:r>
              <a:rPr lang="en-US"/>
              <a:t> &amp; </a:t>
            </a:r>
            <a:r>
              <a:rPr lang="en-US" u="sng">
                <a:solidFill>
                  <a:schemeClr val="hlink"/>
                </a:solidFill>
                <a:hlinkClick r:id="rId4"/>
              </a:rPr>
              <a:t>Dept of Revenue </a:t>
            </a:r>
            <a:endParaRPr/>
          </a:p>
          <a:p>
            <a:pPr marL="457200" lvl="0" indent="-377190" algn="l" rtl="0">
              <a:spcBef>
                <a:spcPts val="0"/>
              </a:spcBef>
              <a:spcAft>
                <a:spcPts val="0"/>
              </a:spcAft>
              <a:buSzPts val="2340"/>
              <a:buChar char="•"/>
            </a:pPr>
            <a:r>
              <a:rPr lang="en-US"/>
              <a:t>Soliciting gifts </a:t>
            </a:r>
            <a:endParaRPr/>
          </a:p>
          <a:p>
            <a:pPr marL="914400" lvl="1" indent="-361950" algn="l" rtl="0">
              <a:spcBef>
                <a:spcPts val="0"/>
              </a:spcBef>
              <a:spcAft>
                <a:spcPts val="0"/>
              </a:spcAft>
              <a:buSzPts val="2100"/>
              <a:buChar char="•"/>
            </a:pPr>
            <a:r>
              <a:rPr lang="en-US"/>
              <a:t>Most of the student orgs at the Law School are not 501(c)3 organizations. It is important to communicate this with donors. </a:t>
            </a:r>
            <a:endParaRPr/>
          </a:p>
          <a:p>
            <a:pPr marL="914400" lvl="1" indent="-361950" algn="l" rtl="0">
              <a:spcBef>
                <a:spcPts val="0"/>
              </a:spcBef>
              <a:spcAft>
                <a:spcPts val="0"/>
              </a:spcAft>
              <a:buSzPts val="2100"/>
              <a:buChar char="•"/>
            </a:pPr>
            <a:r>
              <a:rPr lang="en-US"/>
              <a:t>If you are a non-profit, you need to file taxes and provide a gift receipt. </a:t>
            </a:r>
            <a:endParaRPr/>
          </a:p>
          <a:p>
            <a:pPr marL="457200" lvl="0" indent="-377190" algn="l" rtl="0">
              <a:spcBef>
                <a:spcPts val="0"/>
              </a:spcBef>
              <a:spcAft>
                <a:spcPts val="0"/>
              </a:spcAft>
              <a:buSzPts val="2340"/>
              <a:buChar char="•"/>
            </a:pPr>
            <a:r>
              <a:rPr lang="en-US"/>
              <a:t>Who to contact</a:t>
            </a:r>
            <a:endParaRPr/>
          </a:p>
          <a:p>
            <a:pPr marL="914400" lvl="1" indent="-361950" algn="l" rtl="0">
              <a:spcBef>
                <a:spcPts val="0"/>
              </a:spcBef>
              <a:spcAft>
                <a:spcPts val="0"/>
              </a:spcAft>
              <a:buSzPts val="2100"/>
              <a:buChar char="•"/>
            </a:pPr>
            <a:r>
              <a:rPr lang="en-US"/>
              <a:t>Law firm and non-campus organization funding requests - Jini Jasti</a:t>
            </a:r>
            <a:endParaRPr/>
          </a:p>
          <a:p>
            <a:pPr marL="914400" lvl="1" indent="-361950" algn="l" rtl="0">
              <a:spcBef>
                <a:spcPts val="0"/>
              </a:spcBef>
              <a:spcAft>
                <a:spcPts val="0"/>
              </a:spcAft>
              <a:buSzPts val="2100"/>
              <a:buChar char="•"/>
            </a:pPr>
            <a:r>
              <a:rPr lang="en-US"/>
              <a:t>All other fundraising, including selling branded merch  - Carlie Wiseley </a:t>
            </a:r>
            <a:endParaRPr/>
          </a:p>
          <a:p>
            <a:pPr marL="1371600" lvl="2" indent="-361950" algn="l" rtl="0">
              <a:spcBef>
                <a:spcPts val="0"/>
              </a:spcBef>
              <a:spcAft>
                <a:spcPts val="0"/>
              </a:spcAft>
              <a:buSzPts val="2100"/>
              <a:buChar char="•"/>
            </a:pPr>
            <a:r>
              <a:rPr lang="en-US" b="1">
                <a:latin typeface="Red Hat Text"/>
                <a:ea typeface="Red Hat Text"/>
                <a:cs typeface="Red Hat Text"/>
                <a:sym typeface="Red Hat Text"/>
              </a:rPr>
              <a:t>Please note that any fundraising activity in the building must be approved by Carlie. </a:t>
            </a:r>
            <a:endParaRPr b="1">
              <a:latin typeface="Red Hat Text"/>
              <a:ea typeface="Red Hat Text"/>
              <a:cs typeface="Red Hat Text"/>
              <a:sym typeface="Red Hat Text"/>
            </a:endParaRPr>
          </a:p>
        </p:txBody>
      </p:sp>
      <p:sp>
        <p:nvSpPr>
          <p:cNvPr id="324" name="Google Shape;324;p43"/>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Use of Licensed Images &amp; Logos </a:t>
            </a:r>
            <a:endParaRPr/>
          </a:p>
        </p:txBody>
      </p:sp>
      <p:sp>
        <p:nvSpPr>
          <p:cNvPr id="331" name="Google Shape;331;p44"/>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64490" algn="l" rtl="0">
              <a:spcBef>
                <a:spcPts val="0"/>
              </a:spcBef>
              <a:spcAft>
                <a:spcPts val="0"/>
              </a:spcAft>
              <a:buSzPts val="2140"/>
              <a:buChar char="•"/>
            </a:pPr>
            <a:r>
              <a:rPr lang="en-US" sz="2400"/>
              <a:t>All UW and UW Law School logos, shields, and UW terminology are owned by campus and need approval by the UW Trademark office. </a:t>
            </a:r>
            <a:endParaRPr sz="2400"/>
          </a:p>
          <a:p>
            <a:pPr marL="457200" lvl="0" indent="-364490" algn="l" rtl="0">
              <a:spcBef>
                <a:spcPts val="1000"/>
              </a:spcBef>
              <a:spcAft>
                <a:spcPts val="0"/>
              </a:spcAft>
              <a:buSzPts val="2140"/>
              <a:buChar char="•"/>
            </a:pPr>
            <a:r>
              <a:rPr lang="en-US" sz="2400"/>
              <a:t>If you plan to use any UW images, designs or logo on merchandise, materials, website, etc., please contact Carlie Wiseley to ensure your design is within campus guidelines. </a:t>
            </a:r>
            <a:endParaRPr sz="2400"/>
          </a:p>
          <a:p>
            <a:pPr marL="457200" lvl="0" indent="-364490" algn="l" rtl="0">
              <a:spcBef>
                <a:spcPts val="1000"/>
              </a:spcBef>
              <a:spcAft>
                <a:spcPts val="0"/>
              </a:spcAft>
              <a:buSzPts val="2140"/>
              <a:buChar char="•"/>
            </a:pPr>
            <a:r>
              <a:rPr lang="en-US" sz="2400"/>
              <a:t>If you plan to sell any UW branded products, you must use Underground Printing or AdMadison. These are the only two vendors licensed to do items for third party sales. </a:t>
            </a:r>
            <a:endParaRPr sz="2400"/>
          </a:p>
          <a:p>
            <a:pPr marL="457200" lvl="0" indent="-364490" algn="l" rtl="0">
              <a:spcBef>
                <a:spcPts val="1000"/>
              </a:spcBef>
              <a:spcAft>
                <a:spcPts val="0"/>
              </a:spcAft>
              <a:buSzPts val="2140"/>
              <a:buChar char="•"/>
            </a:pPr>
            <a:r>
              <a:rPr lang="en-US" sz="2400"/>
              <a:t>Failure to comply with any of these policies could result in a fine or campus disabling your sale, website or event. </a:t>
            </a:r>
            <a:endParaRPr/>
          </a:p>
        </p:txBody>
      </p:sp>
      <p:sp>
        <p:nvSpPr>
          <p:cNvPr id="332" name="Google Shape;332;p44"/>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5"/>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Political Activity on Campus </a:t>
            </a:r>
            <a:endParaRPr/>
          </a:p>
        </p:txBody>
      </p:sp>
      <p:sp>
        <p:nvSpPr>
          <p:cNvPr id="339" name="Google Shape;339;p45"/>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Char char="•"/>
            </a:pPr>
            <a:r>
              <a:rPr lang="en-US"/>
              <a:t>To determine if an event is considered political activity: </a:t>
            </a:r>
            <a:endParaRPr/>
          </a:p>
          <a:p>
            <a:pPr marL="914400" lvl="1" indent="-361950" algn="l" rtl="0">
              <a:spcBef>
                <a:spcPts val="0"/>
              </a:spcBef>
              <a:spcAft>
                <a:spcPts val="0"/>
              </a:spcAft>
              <a:buSzPts val="2100"/>
              <a:buChar char="•"/>
            </a:pPr>
            <a:r>
              <a:rPr lang="en-US"/>
              <a:t> Review the </a:t>
            </a:r>
            <a:r>
              <a:rPr lang="en-US" u="sng">
                <a:solidFill>
                  <a:schemeClr val="hlink"/>
                </a:solidFill>
                <a:hlinkClick r:id="rId3"/>
              </a:rPr>
              <a:t>Political Activity, Public Advocacy, &amp; Expressive Activity Resources guide</a:t>
            </a:r>
            <a:endParaRPr/>
          </a:p>
          <a:p>
            <a:pPr marL="914400" lvl="1" indent="-361950" algn="l" rtl="0">
              <a:spcBef>
                <a:spcPts val="0"/>
              </a:spcBef>
              <a:spcAft>
                <a:spcPts val="0"/>
              </a:spcAft>
              <a:buSzPts val="2100"/>
              <a:buChar char="•"/>
            </a:pPr>
            <a:r>
              <a:rPr lang="en-US"/>
              <a:t>Meet with Carlie </a:t>
            </a:r>
            <a:endParaRPr/>
          </a:p>
          <a:p>
            <a:pPr marL="457200" lvl="0" indent="-377190" algn="l" rtl="0">
              <a:spcBef>
                <a:spcPts val="0"/>
              </a:spcBef>
              <a:spcAft>
                <a:spcPts val="0"/>
              </a:spcAft>
              <a:buSzPts val="2340"/>
              <a:buChar char="•"/>
            </a:pPr>
            <a:r>
              <a:rPr lang="en-US"/>
              <a:t>If you want to host a candidate for office for any reason, be aware that there are limits on the number of campus visits they can make, dependent on the type of event and who has invited them.</a:t>
            </a:r>
            <a:endParaRPr/>
          </a:p>
        </p:txBody>
      </p:sp>
      <p:sp>
        <p:nvSpPr>
          <p:cNvPr id="340" name="Google Shape;340;p45"/>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6"/>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Red section break slide</a:t>
            </a:r>
            <a:endParaRPr/>
          </a:p>
        </p:txBody>
      </p:sp>
      <p:sp>
        <p:nvSpPr>
          <p:cNvPr id="347" name="Google Shape;347;p46"/>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r>
              <a:rPr lang="en-US"/>
              <a:t>Student org questions? </a:t>
            </a:r>
            <a:endParaRPr/>
          </a:p>
          <a:p>
            <a:pPr marL="0" lvl="0" indent="0" algn="l" rtl="0">
              <a:lnSpc>
                <a:spcPct val="90000"/>
              </a:lnSpc>
              <a:spcBef>
                <a:spcPts val="0"/>
              </a:spcBef>
              <a:spcAft>
                <a:spcPts val="0"/>
              </a:spcAft>
              <a:buSzPts val="3600"/>
              <a:buNone/>
            </a:pPr>
            <a:r>
              <a:rPr lang="en-US"/>
              <a:t>Don’t guess!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Black section break slide</a:t>
            </a:r>
            <a:endParaRPr/>
          </a:p>
        </p:txBody>
      </p:sp>
      <p:sp>
        <p:nvSpPr>
          <p:cNvPr id="354" name="Google Shape;354;p47"/>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r>
              <a:rPr lang="en-US"/>
              <a:t>Questions? </a:t>
            </a:r>
            <a:endParaRPr/>
          </a:p>
        </p:txBody>
      </p:sp>
      <p:sp>
        <p:nvSpPr>
          <p:cNvPr id="355" name="Google Shape;355;p47"/>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8"/>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Attendance</a:t>
            </a:r>
            <a:endParaRPr/>
          </a:p>
        </p:txBody>
      </p:sp>
      <p:sp>
        <p:nvSpPr>
          <p:cNvPr id="362" name="Google Shape;362;p48"/>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pic>
        <p:nvPicPr>
          <p:cNvPr id="363" name="Google Shape;363;p48"/>
          <p:cNvPicPr preferRelativeResize="0"/>
          <p:nvPr/>
        </p:nvPicPr>
        <p:blipFill>
          <a:blip r:embed="rId3">
            <a:alphaModFix/>
          </a:blip>
          <a:stretch>
            <a:fillRect/>
          </a:stretch>
        </p:blipFill>
        <p:spPr>
          <a:xfrm>
            <a:off x="3762375" y="1095375"/>
            <a:ext cx="4667250" cy="4667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49"/>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Black</a:t>
            </a:r>
            <a:r>
              <a:rPr lang="en-US" sz="2000"/>
              <a:t> title slide</a:t>
            </a:r>
            <a:endParaRPr/>
          </a:p>
        </p:txBody>
      </p:sp>
      <p:sp>
        <p:nvSpPr>
          <p:cNvPr id="370" name="Google Shape;370;p49"/>
          <p:cNvSpPr txBox="1">
            <a:spLocks noGrp="1"/>
          </p:cNvSpPr>
          <p:nvPr>
            <p:ph type="body" idx="1"/>
          </p:nvPr>
        </p:nvSpPr>
        <p:spPr>
          <a:xfrm>
            <a:off x="852523" y="905691"/>
            <a:ext cx="8334300" cy="21066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600"/>
              <a:buNone/>
            </a:pPr>
            <a:endParaRPr/>
          </a:p>
        </p:txBody>
      </p:sp>
      <p:sp>
        <p:nvSpPr>
          <p:cNvPr id="371" name="Google Shape;371;p49"/>
          <p:cNvSpPr txBox="1">
            <a:spLocks noGrp="1"/>
          </p:cNvSpPr>
          <p:nvPr>
            <p:ph type="body" idx="2"/>
          </p:nvPr>
        </p:nvSpPr>
        <p:spPr>
          <a:xfrm>
            <a:off x="851889" y="3519488"/>
            <a:ext cx="8334300" cy="7020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
        <p:nvSpPr>
          <p:cNvPr id="372" name="Google Shape;372;p49"/>
          <p:cNvSpPr txBox="1">
            <a:spLocks noGrp="1"/>
          </p:cNvSpPr>
          <p:nvPr>
            <p:ph type="body" idx="3"/>
          </p:nvPr>
        </p:nvSpPr>
        <p:spPr>
          <a:xfrm>
            <a:off x="851889" y="5953913"/>
            <a:ext cx="10311300" cy="523200"/>
          </a:xfrm>
          <a:prstGeom prst="rect">
            <a:avLst/>
          </a:prstGeom>
          <a:noFill/>
          <a:ln>
            <a:noFill/>
          </a:ln>
        </p:spPr>
        <p:txBody>
          <a:bodyPr spcFirstLastPara="1" wrap="square" lIns="0" tIns="45700" rIns="91425" bIns="45700" anchor="t" anchorCtr="0">
            <a:normAutofit/>
          </a:bodyPr>
          <a:lstStyle/>
          <a:p>
            <a:pPr marL="0" lvl="0" indent="0" algn="l" rtl="0">
              <a:lnSpc>
                <a:spcPct val="90000"/>
              </a:lnSpc>
              <a:spcBef>
                <a:spcPts val="0"/>
              </a:spcBef>
              <a:spcAft>
                <a:spcPts val="0"/>
              </a:spcAft>
              <a:buSzPts val="162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77"/>
        <p:cNvGrpSpPr/>
        <p:nvPr/>
      </p:nvGrpSpPr>
      <p:grpSpPr>
        <a:xfrm>
          <a:off x="0" y="0"/>
          <a:ext cx="0" cy="0"/>
          <a:chOff x="0" y="0"/>
          <a:chExt cx="0" cy="0"/>
        </a:xfrm>
      </p:grpSpPr>
      <p:sp>
        <p:nvSpPr>
          <p:cNvPr id="378" name="Google Shape;378;p50"/>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Text slide: 2 column</a:t>
            </a:r>
            <a:endParaRPr/>
          </a:p>
        </p:txBody>
      </p:sp>
      <p:sp>
        <p:nvSpPr>
          <p:cNvPr id="379" name="Google Shape;379;p50"/>
          <p:cNvSpPr txBox="1">
            <a:spLocks noGrp="1"/>
          </p:cNvSpPr>
          <p:nvPr>
            <p:ph type="body" idx="1"/>
          </p:nvPr>
        </p:nvSpPr>
        <p:spPr>
          <a:xfrm>
            <a:off x="495300" y="457200"/>
            <a:ext cx="9023838"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SzPts val="3060"/>
              <a:buNone/>
            </a:pPr>
            <a:endParaRPr/>
          </a:p>
        </p:txBody>
      </p:sp>
      <p:sp>
        <p:nvSpPr>
          <p:cNvPr id="380" name="Google Shape;380;p50"/>
          <p:cNvSpPr txBox="1">
            <a:spLocks noGrp="1"/>
          </p:cNvSpPr>
          <p:nvPr>
            <p:ph type="body" idx="2"/>
          </p:nvPr>
        </p:nvSpPr>
        <p:spPr>
          <a:xfrm>
            <a:off x="1485900" y="1840447"/>
            <a:ext cx="4482548" cy="4446053"/>
          </a:xfrm>
          <a:prstGeom prst="rect">
            <a:avLst/>
          </a:prstGeom>
          <a:noFill/>
          <a:ln>
            <a:noFill/>
          </a:ln>
        </p:spPr>
        <p:txBody>
          <a:bodyPr spcFirstLastPara="1" wrap="square" lIns="0" tIns="45700" rIns="91425" bIns="45700" anchor="t" anchorCtr="0">
            <a:normAutofit/>
          </a:bodyPr>
          <a:lstStyle/>
          <a:p>
            <a:pPr marL="228600" lvl="0" indent="-80010" algn="l" rtl="0">
              <a:lnSpc>
                <a:spcPct val="90000"/>
              </a:lnSpc>
              <a:spcBef>
                <a:spcPts val="0"/>
              </a:spcBef>
              <a:spcAft>
                <a:spcPts val="0"/>
              </a:spcAft>
              <a:buSzPts val="2340"/>
              <a:buFont typeface="Arial"/>
              <a:buNone/>
            </a:pPr>
            <a:endParaRPr/>
          </a:p>
        </p:txBody>
      </p:sp>
      <p:sp>
        <p:nvSpPr>
          <p:cNvPr id="381" name="Google Shape;381;p50"/>
          <p:cNvSpPr txBox="1">
            <a:spLocks noGrp="1"/>
          </p:cNvSpPr>
          <p:nvPr>
            <p:ph type="body" idx="4"/>
          </p:nvPr>
        </p:nvSpPr>
        <p:spPr>
          <a:xfrm>
            <a:off x="6223554" y="1840447"/>
            <a:ext cx="4939746" cy="4446053"/>
          </a:xfrm>
          <a:prstGeom prst="rect">
            <a:avLst/>
          </a:prstGeom>
          <a:noFill/>
          <a:ln>
            <a:noFill/>
          </a:ln>
        </p:spPr>
        <p:txBody>
          <a:bodyPr spcFirstLastPara="1" wrap="square" lIns="0" tIns="45700" rIns="91425" bIns="45700" anchor="t" anchorCtr="0">
            <a:normAutofit/>
          </a:bodyPr>
          <a:lstStyle/>
          <a:p>
            <a:pPr marL="228600" lvl="0" indent="-80010" algn="l" rtl="0">
              <a:lnSpc>
                <a:spcPct val="90000"/>
              </a:lnSpc>
              <a:spcBef>
                <a:spcPts val="0"/>
              </a:spcBef>
              <a:spcAft>
                <a:spcPts val="0"/>
              </a:spcAft>
              <a:buSzPts val="2340"/>
              <a:buFont typeface="Arial"/>
              <a:buNone/>
            </a:pPr>
            <a:endParaRPr/>
          </a:p>
        </p:txBody>
      </p:sp>
      <p:sp>
        <p:nvSpPr>
          <p:cNvPr id="382" name="Google Shape;382;p50"/>
          <p:cNvSpPr txBox="1">
            <a:spLocks noGrp="1"/>
          </p:cNvSpPr>
          <p:nvPr>
            <p:ph type="body" idx="3"/>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87"/>
        <p:cNvGrpSpPr/>
        <p:nvPr/>
      </p:nvGrpSpPr>
      <p:grpSpPr>
        <a:xfrm>
          <a:off x="0" y="0"/>
          <a:ext cx="0" cy="0"/>
          <a:chOff x="0" y="0"/>
          <a:chExt cx="0" cy="0"/>
        </a:xfrm>
      </p:grpSpPr>
      <p:sp>
        <p:nvSpPr>
          <p:cNvPr id="388" name="Google Shape;388;p51"/>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Red section break slide</a:t>
            </a:r>
            <a:endParaRPr/>
          </a:p>
        </p:txBody>
      </p:sp>
      <p:sp>
        <p:nvSpPr>
          <p:cNvPr id="389" name="Google Shape;389;p51"/>
          <p:cNvSpPr txBox="1">
            <a:spLocks noGrp="1"/>
          </p:cNvSpPr>
          <p:nvPr>
            <p:ph type="body" idx="1"/>
          </p:nvPr>
        </p:nvSpPr>
        <p:spPr>
          <a:xfrm>
            <a:off x="1485900" y="2514600"/>
            <a:ext cx="8279100" cy="1367400"/>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endParaRPr/>
          </a:p>
        </p:txBody>
      </p:sp>
      <p:sp>
        <p:nvSpPr>
          <p:cNvPr id="390" name="Google Shape;390;p51"/>
          <p:cNvSpPr txBox="1">
            <a:spLocks noGrp="1"/>
          </p:cNvSpPr>
          <p:nvPr>
            <p:ph type="body" idx="2"/>
          </p:nvPr>
        </p:nvSpPr>
        <p:spPr>
          <a:xfrm>
            <a:off x="1485900" y="4226928"/>
            <a:ext cx="5264100" cy="3546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Agenda</a:t>
            </a:r>
            <a:endParaRPr/>
          </a:p>
        </p:txBody>
      </p:sp>
      <p:sp>
        <p:nvSpPr>
          <p:cNvPr id="99" name="Google Shape;99;p15"/>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AutoNum type="arabicPeriod"/>
            </a:pPr>
            <a:r>
              <a:rPr lang="en-US"/>
              <a:t>Introduction of my role</a:t>
            </a:r>
            <a:endParaRPr/>
          </a:p>
          <a:p>
            <a:pPr marL="457200" lvl="0" indent="-377190" algn="l" rtl="0">
              <a:spcBef>
                <a:spcPts val="0"/>
              </a:spcBef>
              <a:spcAft>
                <a:spcPts val="0"/>
              </a:spcAft>
              <a:buSzPts val="2340"/>
              <a:buAutoNum type="arabicPeriod"/>
            </a:pPr>
            <a:r>
              <a:rPr lang="en-US"/>
              <a:t>The Transition Checklist </a:t>
            </a:r>
            <a:endParaRPr/>
          </a:p>
          <a:p>
            <a:pPr marL="457200" lvl="0" indent="-377190" algn="l" rtl="0">
              <a:spcBef>
                <a:spcPts val="0"/>
              </a:spcBef>
              <a:spcAft>
                <a:spcPts val="0"/>
              </a:spcAft>
              <a:buSzPts val="2340"/>
              <a:buAutoNum type="arabicPeriod"/>
            </a:pPr>
            <a:r>
              <a:rPr lang="en-US"/>
              <a:t>Taxes </a:t>
            </a:r>
            <a:endParaRPr/>
          </a:p>
          <a:p>
            <a:pPr marL="457200" lvl="0" indent="-377190" algn="l" rtl="0">
              <a:spcBef>
                <a:spcPts val="0"/>
              </a:spcBef>
              <a:spcAft>
                <a:spcPts val="0"/>
              </a:spcAft>
              <a:buSzPts val="2340"/>
              <a:buAutoNum type="arabicPeriod"/>
            </a:pPr>
            <a:r>
              <a:rPr lang="en-US"/>
              <a:t>Student Org Handbook</a:t>
            </a:r>
            <a:endParaRPr/>
          </a:p>
          <a:p>
            <a:pPr marL="457200" lvl="0" indent="-377190" algn="l" rtl="0">
              <a:spcBef>
                <a:spcPts val="0"/>
              </a:spcBef>
              <a:spcAft>
                <a:spcPts val="0"/>
              </a:spcAft>
              <a:buSzPts val="2340"/>
              <a:buAutoNum type="arabicPeriod"/>
            </a:pPr>
            <a:r>
              <a:rPr lang="en-US"/>
              <a:t>Questions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Please write down your questions and save them until the end. If we don’t get to your questions, email them to me so I can share the answers with everyone. </a:t>
            </a:r>
            <a:endParaRPr/>
          </a:p>
        </p:txBody>
      </p:sp>
      <p:sp>
        <p:nvSpPr>
          <p:cNvPr id="100" name="Google Shape;100;p15"/>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95"/>
        <p:cNvGrpSpPr/>
        <p:nvPr/>
      </p:nvGrpSpPr>
      <p:grpSpPr>
        <a:xfrm>
          <a:off x="0" y="0"/>
          <a:ext cx="0" cy="0"/>
          <a:chOff x="0" y="0"/>
          <a:chExt cx="0" cy="0"/>
        </a:xfrm>
      </p:grpSpPr>
      <p:sp>
        <p:nvSpPr>
          <p:cNvPr id="396" name="Google Shape;396;p52"/>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Icon options</a:t>
            </a:r>
            <a:endParaRPr/>
          </a:p>
        </p:txBody>
      </p:sp>
      <p:sp>
        <p:nvSpPr>
          <p:cNvPr id="397" name="Google Shape;397;p52"/>
          <p:cNvSpPr txBox="1"/>
          <p:nvPr/>
        </p:nvSpPr>
        <p:spPr>
          <a:xfrm>
            <a:off x="667488" y="312267"/>
            <a:ext cx="514164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Red Hat Text Medium"/>
                <a:ea typeface="Red Hat Text Medium"/>
                <a:cs typeface="Red Hat Text Medium"/>
                <a:sym typeface="Red Hat Text Medium"/>
              </a:rPr>
              <a:t>Note: Only use red icons on white or light gray backgrounds</a:t>
            </a:r>
            <a:endParaRPr/>
          </a:p>
        </p:txBody>
      </p:sp>
      <p:pic>
        <p:nvPicPr>
          <p:cNvPr id="398" name="Google Shape;398;p52" descr="Wisconsin icon"/>
          <p:cNvPicPr preferRelativeResize="0"/>
          <p:nvPr/>
        </p:nvPicPr>
        <p:blipFill rotWithShape="1">
          <a:blip r:embed="rId3">
            <a:alphaModFix/>
          </a:blip>
          <a:srcRect/>
          <a:stretch/>
        </p:blipFill>
        <p:spPr>
          <a:xfrm>
            <a:off x="667488" y="759757"/>
            <a:ext cx="911412" cy="911412"/>
          </a:xfrm>
          <a:prstGeom prst="rect">
            <a:avLst/>
          </a:prstGeom>
          <a:noFill/>
          <a:ln>
            <a:noFill/>
          </a:ln>
        </p:spPr>
      </p:pic>
      <p:pic>
        <p:nvPicPr>
          <p:cNvPr id="399" name="Google Shape;399;p52" descr="ice cream cone icon"/>
          <p:cNvPicPr preferRelativeResize="0"/>
          <p:nvPr/>
        </p:nvPicPr>
        <p:blipFill rotWithShape="1">
          <a:blip r:embed="rId4">
            <a:alphaModFix/>
          </a:blip>
          <a:srcRect/>
          <a:stretch/>
        </p:blipFill>
        <p:spPr>
          <a:xfrm>
            <a:off x="2584078" y="759757"/>
            <a:ext cx="911412" cy="911412"/>
          </a:xfrm>
          <a:prstGeom prst="rect">
            <a:avLst/>
          </a:prstGeom>
          <a:noFill/>
          <a:ln>
            <a:noFill/>
          </a:ln>
        </p:spPr>
      </p:pic>
      <p:pic>
        <p:nvPicPr>
          <p:cNvPr id="400" name="Google Shape;400;p52" descr="cow icon"/>
          <p:cNvPicPr preferRelativeResize="0"/>
          <p:nvPr/>
        </p:nvPicPr>
        <p:blipFill rotWithShape="1">
          <a:blip r:embed="rId5">
            <a:alphaModFix/>
          </a:blip>
          <a:srcRect/>
          <a:stretch/>
        </p:blipFill>
        <p:spPr>
          <a:xfrm>
            <a:off x="4516343" y="759757"/>
            <a:ext cx="911412" cy="911412"/>
          </a:xfrm>
          <a:prstGeom prst="rect">
            <a:avLst/>
          </a:prstGeom>
          <a:noFill/>
          <a:ln>
            <a:noFill/>
          </a:ln>
        </p:spPr>
      </p:pic>
      <p:pic>
        <p:nvPicPr>
          <p:cNvPr id="401" name="Google Shape;401;p52" descr="institution icon"/>
          <p:cNvPicPr preferRelativeResize="0"/>
          <p:nvPr/>
        </p:nvPicPr>
        <p:blipFill rotWithShape="1">
          <a:blip r:embed="rId6">
            <a:alphaModFix/>
          </a:blip>
          <a:srcRect/>
          <a:stretch/>
        </p:blipFill>
        <p:spPr>
          <a:xfrm>
            <a:off x="6438895" y="759757"/>
            <a:ext cx="911412" cy="911412"/>
          </a:xfrm>
          <a:prstGeom prst="rect">
            <a:avLst/>
          </a:prstGeom>
          <a:noFill/>
          <a:ln>
            <a:noFill/>
          </a:ln>
        </p:spPr>
      </p:pic>
      <p:pic>
        <p:nvPicPr>
          <p:cNvPr id="402" name="Google Shape;402;p52" descr="state capitol icon"/>
          <p:cNvPicPr preferRelativeResize="0"/>
          <p:nvPr/>
        </p:nvPicPr>
        <p:blipFill rotWithShape="1">
          <a:blip r:embed="rId7">
            <a:alphaModFix/>
          </a:blip>
          <a:srcRect/>
          <a:stretch/>
        </p:blipFill>
        <p:spPr>
          <a:xfrm>
            <a:off x="8372287" y="759757"/>
            <a:ext cx="911412" cy="911412"/>
          </a:xfrm>
          <a:prstGeom prst="rect">
            <a:avLst/>
          </a:prstGeom>
          <a:noFill/>
          <a:ln>
            <a:noFill/>
          </a:ln>
        </p:spPr>
      </p:pic>
      <p:pic>
        <p:nvPicPr>
          <p:cNvPr id="403" name="Google Shape;403;p52" descr="building column icon"/>
          <p:cNvPicPr preferRelativeResize="0"/>
          <p:nvPr/>
        </p:nvPicPr>
        <p:blipFill rotWithShape="1">
          <a:blip r:embed="rId8">
            <a:alphaModFix/>
          </a:blip>
          <a:srcRect/>
          <a:stretch/>
        </p:blipFill>
        <p:spPr>
          <a:xfrm>
            <a:off x="10176819" y="759757"/>
            <a:ext cx="911412" cy="911412"/>
          </a:xfrm>
          <a:prstGeom prst="rect">
            <a:avLst/>
          </a:prstGeom>
          <a:noFill/>
          <a:ln>
            <a:noFill/>
          </a:ln>
        </p:spPr>
      </p:pic>
      <p:pic>
        <p:nvPicPr>
          <p:cNvPr id="404" name="Google Shape;404;p52" descr="group of people icon"/>
          <p:cNvPicPr preferRelativeResize="0"/>
          <p:nvPr/>
        </p:nvPicPr>
        <p:blipFill rotWithShape="1">
          <a:blip r:embed="rId9">
            <a:alphaModFix/>
          </a:blip>
          <a:srcRect/>
          <a:stretch/>
        </p:blipFill>
        <p:spPr>
          <a:xfrm>
            <a:off x="667488" y="1947577"/>
            <a:ext cx="911412" cy="911412"/>
          </a:xfrm>
          <a:prstGeom prst="rect">
            <a:avLst/>
          </a:prstGeom>
          <a:noFill/>
          <a:ln>
            <a:noFill/>
          </a:ln>
        </p:spPr>
      </p:pic>
      <p:pic>
        <p:nvPicPr>
          <p:cNvPr id="405" name="Google Shape;405;p52" descr="word bubble icon"/>
          <p:cNvPicPr preferRelativeResize="0"/>
          <p:nvPr/>
        </p:nvPicPr>
        <p:blipFill rotWithShape="1">
          <a:blip r:embed="rId10">
            <a:alphaModFix/>
          </a:blip>
          <a:srcRect/>
          <a:stretch/>
        </p:blipFill>
        <p:spPr>
          <a:xfrm>
            <a:off x="2584078" y="1947577"/>
            <a:ext cx="911412" cy="911412"/>
          </a:xfrm>
          <a:prstGeom prst="rect">
            <a:avLst/>
          </a:prstGeom>
          <a:noFill/>
          <a:ln>
            <a:noFill/>
          </a:ln>
        </p:spPr>
      </p:pic>
      <p:pic>
        <p:nvPicPr>
          <p:cNvPr id="406" name="Google Shape;406;p52" descr="single person icon"/>
          <p:cNvPicPr preferRelativeResize="0"/>
          <p:nvPr/>
        </p:nvPicPr>
        <p:blipFill rotWithShape="1">
          <a:blip r:embed="rId11">
            <a:alphaModFix/>
          </a:blip>
          <a:srcRect/>
          <a:stretch/>
        </p:blipFill>
        <p:spPr>
          <a:xfrm>
            <a:off x="4516343" y="1947577"/>
            <a:ext cx="911412" cy="911412"/>
          </a:xfrm>
          <a:prstGeom prst="rect">
            <a:avLst/>
          </a:prstGeom>
          <a:noFill/>
          <a:ln>
            <a:noFill/>
          </a:ln>
        </p:spPr>
      </p:pic>
      <p:pic>
        <p:nvPicPr>
          <p:cNvPr id="407" name="Google Shape;407;p52" descr="brain icon"/>
          <p:cNvPicPr preferRelativeResize="0"/>
          <p:nvPr/>
        </p:nvPicPr>
        <p:blipFill rotWithShape="1">
          <a:blip r:embed="rId12">
            <a:alphaModFix/>
          </a:blip>
          <a:srcRect/>
          <a:stretch/>
        </p:blipFill>
        <p:spPr>
          <a:xfrm>
            <a:off x="6438895" y="1947577"/>
            <a:ext cx="911412" cy="911412"/>
          </a:xfrm>
          <a:prstGeom prst="rect">
            <a:avLst/>
          </a:prstGeom>
          <a:noFill/>
          <a:ln>
            <a:noFill/>
          </a:ln>
        </p:spPr>
      </p:pic>
      <p:pic>
        <p:nvPicPr>
          <p:cNvPr id="408" name="Google Shape;408;p52" descr="graduation cap icon"/>
          <p:cNvPicPr preferRelativeResize="0"/>
          <p:nvPr/>
        </p:nvPicPr>
        <p:blipFill rotWithShape="1">
          <a:blip r:embed="rId13">
            <a:alphaModFix/>
          </a:blip>
          <a:srcRect/>
          <a:stretch/>
        </p:blipFill>
        <p:spPr>
          <a:xfrm>
            <a:off x="8372287" y="1947577"/>
            <a:ext cx="911412" cy="911412"/>
          </a:xfrm>
          <a:prstGeom prst="rect">
            <a:avLst/>
          </a:prstGeom>
          <a:noFill/>
          <a:ln>
            <a:noFill/>
          </a:ln>
        </p:spPr>
      </p:pic>
      <p:pic>
        <p:nvPicPr>
          <p:cNvPr id="409" name="Google Shape;409;p52" descr="globe icon"/>
          <p:cNvPicPr preferRelativeResize="0"/>
          <p:nvPr/>
        </p:nvPicPr>
        <p:blipFill rotWithShape="1">
          <a:blip r:embed="rId14">
            <a:alphaModFix/>
          </a:blip>
          <a:srcRect/>
          <a:stretch/>
        </p:blipFill>
        <p:spPr>
          <a:xfrm>
            <a:off x="10176819" y="1947577"/>
            <a:ext cx="911412" cy="911412"/>
          </a:xfrm>
          <a:prstGeom prst="rect">
            <a:avLst/>
          </a:prstGeom>
          <a:noFill/>
          <a:ln>
            <a:noFill/>
          </a:ln>
        </p:spPr>
      </p:pic>
      <p:pic>
        <p:nvPicPr>
          <p:cNvPr id="410" name="Google Shape;410;p52" descr="computer monitor icon"/>
          <p:cNvPicPr preferRelativeResize="0"/>
          <p:nvPr/>
        </p:nvPicPr>
        <p:blipFill rotWithShape="1">
          <a:blip r:embed="rId15">
            <a:alphaModFix/>
          </a:blip>
          <a:srcRect/>
          <a:stretch/>
        </p:blipFill>
        <p:spPr>
          <a:xfrm>
            <a:off x="667488" y="3221675"/>
            <a:ext cx="911412" cy="911412"/>
          </a:xfrm>
          <a:prstGeom prst="rect">
            <a:avLst/>
          </a:prstGeom>
          <a:noFill/>
          <a:ln>
            <a:noFill/>
          </a:ln>
        </p:spPr>
      </p:pic>
      <p:pic>
        <p:nvPicPr>
          <p:cNvPr id="411" name="Google Shape;411;p52" descr="smart phone icon"/>
          <p:cNvPicPr preferRelativeResize="0"/>
          <p:nvPr/>
        </p:nvPicPr>
        <p:blipFill rotWithShape="1">
          <a:blip r:embed="rId16">
            <a:alphaModFix/>
          </a:blip>
          <a:srcRect/>
          <a:stretch/>
        </p:blipFill>
        <p:spPr>
          <a:xfrm>
            <a:off x="2584078" y="3221675"/>
            <a:ext cx="911412" cy="911412"/>
          </a:xfrm>
          <a:prstGeom prst="rect">
            <a:avLst/>
          </a:prstGeom>
          <a:noFill/>
          <a:ln>
            <a:noFill/>
          </a:ln>
        </p:spPr>
      </p:pic>
      <p:pic>
        <p:nvPicPr>
          <p:cNvPr id="412" name="Google Shape;412;p52" descr="book icon"/>
          <p:cNvPicPr preferRelativeResize="0"/>
          <p:nvPr/>
        </p:nvPicPr>
        <p:blipFill rotWithShape="1">
          <a:blip r:embed="rId17">
            <a:alphaModFix/>
          </a:blip>
          <a:srcRect/>
          <a:stretch/>
        </p:blipFill>
        <p:spPr>
          <a:xfrm>
            <a:off x="4516343" y="3221675"/>
            <a:ext cx="911412" cy="911412"/>
          </a:xfrm>
          <a:prstGeom prst="rect">
            <a:avLst/>
          </a:prstGeom>
          <a:noFill/>
          <a:ln>
            <a:noFill/>
          </a:ln>
        </p:spPr>
      </p:pic>
      <p:pic>
        <p:nvPicPr>
          <p:cNvPr id="413" name="Google Shape;413;p52" descr="pencil icon"/>
          <p:cNvPicPr preferRelativeResize="0"/>
          <p:nvPr/>
        </p:nvPicPr>
        <p:blipFill rotWithShape="1">
          <a:blip r:embed="rId18">
            <a:alphaModFix/>
          </a:blip>
          <a:srcRect/>
          <a:stretch/>
        </p:blipFill>
        <p:spPr>
          <a:xfrm>
            <a:off x="6438895" y="3221675"/>
            <a:ext cx="911412" cy="911412"/>
          </a:xfrm>
          <a:prstGeom prst="rect">
            <a:avLst/>
          </a:prstGeom>
          <a:noFill/>
          <a:ln>
            <a:noFill/>
          </a:ln>
        </p:spPr>
      </p:pic>
      <p:pic>
        <p:nvPicPr>
          <p:cNvPr id="414" name="Google Shape;414;p52" descr="notebook icon"/>
          <p:cNvPicPr preferRelativeResize="0"/>
          <p:nvPr/>
        </p:nvPicPr>
        <p:blipFill rotWithShape="1">
          <a:blip r:embed="rId19">
            <a:alphaModFix/>
          </a:blip>
          <a:srcRect/>
          <a:stretch/>
        </p:blipFill>
        <p:spPr>
          <a:xfrm>
            <a:off x="8372287" y="3221675"/>
            <a:ext cx="911412" cy="911412"/>
          </a:xfrm>
          <a:prstGeom prst="rect">
            <a:avLst/>
          </a:prstGeom>
          <a:noFill/>
          <a:ln>
            <a:noFill/>
          </a:ln>
        </p:spPr>
      </p:pic>
      <p:pic>
        <p:nvPicPr>
          <p:cNvPr id="415" name="Google Shape;415;p52" descr="document icon"/>
          <p:cNvPicPr preferRelativeResize="0"/>
          <p:nvPr/>
        </p:nvPicPr>
        <p:blipFill rotWithShape="1">
          <a:blip r:embed="rId20">
            <a:alphaModFix/>
          </a:blip>
          <a:srcRect/>
          <a:stretch/>
        </p:blipFill>
        <p:spPr>
          <a:xfrm>
            <a:off x="10176819" y="3221675"/>
            <a:ext cx="911412" cy="911412"/>
          </a:xfrm>
          <a:prstGeom prst="rect">
            <a:avLst/>
          </a:prstGeom>
          <a:noFill/>
          <a:ln>
            <a:noFill/>
          </a:ln>
        </p:spPr>
      </p:pic>
      <p:pic>
        <p:nvPicPr>
          <p:cNvPr id="416" name="Google Shape;416;p52" descr="magnifying glass icon"/>
          <p:cNvPicPr preferRelativeResize="0"/>
          <p:nvPr/>
        </p:nvPicPr>
        <p:blipFill rotWithShape="1">
          <a:blip r:embed="rId21">
            <a:alphaModFix/>
          </a:blip>
          <a:srcRect/>
          <a:stretch/>
        </p:blipFill>
        <p:spPr>
          <a:xfrm>
            <a:off x="667488" y="4535752"/>
            <a:ext cx="911412" cy="911412"/>
          </a:xfrm>
          <a:prstGeom prst="rect">
            <a:avLst/>
          </a:prstGeom>
          <a:noFill/>
          <a:ln>
            <a:noFill/>
          </a:ln>
        </p:spPr>
      </p:pic>
      <p:pic>
        <p:nvPicPr>
          <p:cNvPr id="417" name="Google Shape;417;p52" descr="calendar icon"/>
          <p:cNvPicPr preferRelativeResize="0"/>
          <p:nvPr/>
        </p:nvPicPr>
        <p:blipFill rotWithShape="1">
          <a:blip r:embed="rId22">
            <a:alphaModFix/>
          </a:blip>
          <a:srcRect/>
          <a:stretch/>
        </p:blipFill>
        <p:spPr>
          <a:xfrm>
            <a:off x="2584078" y="4535752"/>
            <a:ext cx="911412" cy="911412"/>
          </a:xfrm>
          <a:prstGeom prst="rect">
            <a:avLst/>
          </a:prstGeom>
          <a:noFill/>
          <a:ln>
            <a:noFill/>
          </a:ln>
        </p:spPr>
      </p:pic>
      <p:pic>
        <p:nvPicPr>
          <p:cNvPr id="418" name="Google Shape;418;p52" descr="rising arrow chart icon"/>
          <p:cNvPicPr preferRelativeResize="0"/>
          <p:nvPr/>
        </p:nvPicPr>
        <p:blipFill rotWithShape="1">
          <a:blip r:embed="rId23">
            <a:alphaModFix/>
          </a:blip>
          <a:srcRect/>
          <a:stretch/>
        </p:blipFill>
        <p:spPr>
          <a:xfrm>
            <a:off x="4516343" y="4535752"/>
            <a:ext cx="911412" cy="911412"/>
          </a:xfrm>
          <a:prstGeom prst="rect">
            <a:avLst/>
          </a:prstGeom>
          <a:noFill/>
          <a:ln>
            <a:noFill/>
          </a:ln>
        </p:spPr>
      </p:pic>
      <p:pic>
        <p:nvPicPr>
          <p:cNvPr id="419" name="Google Shape;419;p52" descr="money icon"/>
          <p:cNvPicPr preferRelativeResize="0"/>
          <p:nvPr/>
        </p:nvPicPr>
        <p:blipFill rotWithShape="1">
          <a:blip r:embed="rId24">
            <a:alphaModFix/>
          </a:blip>
          <a:srcRect/>
          <a:stretch/>
        </p:blipFill>
        <p:spPr>
          <a:xfrm>
            <a:off x="6438895" y="4535752"/>
            <a:ext cx="911412" cy="911412"/>
          </a:xfrm>
          <a:prstGeom prst="rect">
            <a:avLst/>
          </a:prstGeom>
          <a:noFill/>
          <a:ln>
            <a:noFill/>
          </a:ln>
        </p:spPr>
      </p:pic>
      <p:pic>
        <p:nvPicPr>
          <p:cNvPr id="420" name="Google Shape;420;p52" descr="check box icon"/>
          <p:cNvPicPr preferRelativeResize="0"/>
          <p:nvPr/>
        </p:nvPicPr>
        <p:blipFill rotWithShape="1">
          <a:blip r:embed="rId25">
            <a:alphaModFix/>
          </a:blip>
          <a:srcRect/>
          <a:stretch/>
        </p:blipFill>
        <p:spPr>
          <a:xfrm>
            <a:off x="8372287" y="4535752"/>
            <a:ext cx="911412" cy="911412"/>
          </a:xfrm>
          <a:prstGeom prst="rect">
            <a:avLst/>
          </a:prstGeom>
          <a:noFill/>
          <a:ln>
            <a:noFill/>
          </a:ln>
        </p:spPr>
      </p:pic>
      <p:pic>
        <p:nvPicPr>
          <p:cNvPr id="421" name="Google Shape;421;p52" descr="target icon"/>
          <p:cNvPicPr preferRelativeResize="0"/>
          <p:nvPr/>
        </p:nvPicPr>
        <p:blipFill rotWithShape="1">
          <a:blip r:embed="rId26">
            <a:alphaModFix/>
          </a:blip>
          <a:srcRect/>
          <a:stretch/>
        </p:blipFill>
        <p:spPr>
          <a:xfrm>
            <a:off x="10176819" y="4535752"/>
            <a:ext cx="911412" cy="911412"/>
          </a:xfrm>
          <a:prstGeom prst="rect">
            <a:avLst/>
          </a:prstGeom>
          <a:noFill/>
          <a:ln>
            <a:noFill/>
          </a:ln>
        </p:spPr>
      </p:pic>
      <p:pic>
        <p:nvPicPr>
          <p:cNvPr id="422" name="Google Shape;422;p52" descr="medical cross icon"/>
          <p:cNvPicPr preferRelativeResize="0"/>
          <p:nvPr/>
        </p:nvPicPr>
        <p:blipFill rotWithShape="1">
          <a:blip r:embed="rId27">
            <a:alphaModFix/>
          </a:blip>
          <a:srcRect/>
          <a:stretch/>
        </p:blipFill>
        <p:spPr>
          <a:xfrm>
            <a:off x="667488" y="5729196"/>
            <a:ext cx="911412" cy="911412"/>
          </a:xfrm>
          <a:prstGeom prst="rect">
            <a:avLst/>
          </a:prstGeom>
          <a:noFill/>
          <a:ln>
            <a:noFill/>
          </a:ln>
        </p:spPr>
      </p:pic>
      <p:pic>
        <p:nvPicPr>
          <p:cNvPr id="423" name="Google Shape;423;p52" descr="lightbulb icon"/>
          <p:cNvPicPr preferRelativeResize="0"/>
          <p:nvPr/>
        </p:nvPicPr>
        <p:blipFill rotWithShape="1">
          <a:blip r:embed="rId28">
            <a:alphaModFix/>
          </a:blip>
          <a:srcRect/>
          <a:stretch/>
        </p:blipFill>
        <p:spPr>
          <a:xfrm>
            <a:off x="2584078" y="5729196"/>
            <a:ext cx="911412" cy="911412"/>
          </a:xfrm>
          <a:prstGeom prst="rect">
            <a:avLst/>
          </a:prstGeom>
          <a:noFill/>
          <a:ln>
            <a:noFill/>
          </a:ln>
        </p:spPr>
      </p:pic>
      <p:pic>
        <p:nvPicPr>
          <p:cNvPr id="424" name="Google Shape;424;p52" descr="bicycle icon"/>
          <p:cNvPicPr preferRelativeResize="0"/>
          <p:nvPr/>
        </p:nvPicPr>
        <p:blipFill rotWithShape="1">
          <a:blip r:embed="rId29">
            <a:alphaModFix/>
          </a:blip>
          <a:srcRect/>
          <a:stretch/>
        </p:blipFill>
        <p:spPr>
          <a:xfrm>
            <a:off x="4516343" y="5729196"/>
            <a:ext cx="911412" cy="911412"/>
          </a:xfrm>
          <a:prstGeom prst="rect">
            <a:avLst/>
          </a:prstGeom>
          <a:noFill/>
          <a:ln>
            <a:noFill/>
          </a:ln>
        </p:spPr>
      </p:pic>
      <p:pic>
        <p:nvPicPr>
          <p:cNvPr id="425" name="Google Shape;425;p52" descr="map pin icon"/>
          <p:cNvPicPr preferRelativeResize="0"/>
          <p:nvPr/>
        </p:nvPicPr>
        <p:blipFill rotWithShape="1">
          <a:blip r:embed="rId30">
            <a:alphaModFix/>
          </a:blip>
          <a:srcRect/>
          <a:stretch/>
        </p:blipFill>
        <p:spPr>
          <a:xfrm>
            <a:off x="6438895" y="5729196"/>
            <a:ext cx="911412" cy="911412"/>
          </a:xfrm>
          <a:prstGeom prst="rect">
            <a:avLst/>
          </a:prstGeom>
          <a:noFill/>
          <a:ln>
            <a:noFill/>
          </a:ln>
        </p:spPr>
      </p:pic>
      <p:pic>
        <p:nvPicPr>
          <p:cNvPr id="426" name="Google Shape;426;p52" descr="microscope icon"/>
          <p:cNvPicPr preferRelativeResize="0"/>
          <p:nvPr/>
        </p:nvPicPr>
        <p:blipFill rotWithShape="1">
          <a:blip r:embed="rId31">
            <a:alphaModFix/>
          </a:blip>
          <a:srcRect/>
          <a:stretch/>
        </p:blipFill>
        <p:spPr>
          <a:xfrm>
            <a:off x="8372287" y="5729196"/>
            <a:ext cx="911412" cy="911412"/>
          </a:xfrm>
          <a:prstGeom prst="rect">
            <a:avLst/>
          </a:prstGeom>
          <a:noFill/>
          <a:ln>
            <a:noFill/>
          </a:ln>
        </p:spPr>
      </p:pic>
      <p:pic>
        <p:nvPicPr>
          <p:cNvPr id="427" name="Google Shape;427;p52" descr="recycling icon"/>
          <p:cNvPicPr preferRelativeResize="0"/>
          <p:nvPr/>
        </p:nvPicPr>
        <p:blipFill rotWithShape="1">
          <a:blip r:embed="rId32">
            <a:alphaModFix/>
          </a:blip>
          <a:srcRect/>
          <a:stretch/>
        </p:blipFill>
        <p:spPr>
          <a:xfrm>
            <a:off x="10176819" y="5729196"/>
            <a:ext cx="911412" cy="9114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What’s a “student life &amp; engagement manager” do anyway?   </a:t>
            </a:r>
            <a:endParaRPr/>
          </a:p>
        </p:txBody>
      </p:sp>
      <p:sp>
        <p:nvSpPr>
          <p:cNvPr id="107" name="Google Shape;107;p16"/>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10000"/>
          </a:bodyPr>
          <a:lstStyle/>
          <a:p>
            <a:pPr marL="0" lvl="0" indent="0" algn="l" rtl="0">
              <a:spcBef>
                <a:spcPts val="1000"/>
              </a:spcBef>
              <a:spcAft>
                <a:spcPts val="0"/>
              </a:spcAft>
              <a:buNone/>
            </a:pPr>
            <a:r>
              <a:rPr lang="en-US"/>
              <a:t>Student organization support…</a:t>
            </a:r>
            <a:endParaRPr/>
          </a:p>
          <a:p>
            <a:pPr marL="457200" lvl="0" indent="-377190" algn="l" rtl="0">
              <a:spcBef>
                <a:spcPts val="1000"/>
              </a:spcBef>
              <a:spcAft>
                <a:spcPts val="0"/>
              </a:spcAft>
              <a:buSzPts val="2340"/>
              <a:buChar char="•"/>
            </a:pPr>
            <a:r>
              <a:rPr lang="en-US"/>
              <a:t>Advise &amp; consult on any and every question about student organizations. No question is too small! </a:t>
            </a:r>
            <a:endParaRPr/>
          </a:p>
          <a:p>
            <a:pPr marL="457200" lvl="0" indent="-377190" algn="l" rtl="0">
              <a:spcBef>
                <a:spcPts val="0"/>
              </a:spcBef>
              <a:spcAft>
                <a:spcPts val="0"/>
              </a:spcAft>
              <a:buSzPts val="2340"/>
              <a:buChar char="•"/>
            </a:pPr>
            <a:r>
              <a:rPr lang="en-US"/>
              <a:t>Support student org events from planning to clean-up. </a:t>
            </a:r>
            <a:endParaRPr/>
          </a:p>
          <a:p>
            <a:pPr marL="457200" lvl="0" indent="-377190" algn="l" rtl="0">
              <a:spcBef>
                <a:spcPts val="0"/>
              </a:spcBef>
              <a:spcAft>
                <a:spcPts val="0"/>
              </a:spcAft>
              <a:buSzPts val="2340"/>
              <a:buChar char="•"/>
            </a:pPr>
            <a:r>
              <a:rPr lang="en-US"/>
              <a:t>Relay important information from campus to Law School student orgs &amp; your advisors.</a:t>
            </a:r>
            <a:endParaRPr/>
          </a:p>
          <a:p>
            <a:pPr marL="457200" lvl="0" indent="-377190" algn="l" rtl="0">
              <a:spcBef>
                <a:spcPts val="0"/>
              </a:spcBef>
              <a:spcAft>
                <a:spcPts val="0"/>
              </a:spcAft>
              <a:buSzPts val="2340"/>
              <a:buChar char="•"/>
            </a:pPr>
            <a:r>
              <a:rPr lang="en-US"/>
              <a:t>Listen to student organization needs and concerns and share them with other Law School staff. </a:t>
            </a:r>
            <a:endParaRPr/>
          </a:p>
          <a:p>
            <a:pPr marL="0" lvl="0" indent="0" algn="l" rtl="0">
              <a:spcBef>
                <a:spcPts val="1000"/>
              </a:spcBef>
              <a:spcAft>
                <a:spcPts val="0"/>
              </a:spcAft>
              <a:buNone/>
            </a:pPr>
            <a:r>
              <a:rPr lang="en-US"/>
              <a:t>…and I do some other things: </a:t>
            </a:r>
            <a:endParaRPr/>
          </a:p>
          <a:p>
            <a:pPr marL="457200" lvl="0" indent="-377190" algn="l" rtl="0">
              <a:spcBef>
                <a:spcPts val="1000"/>
              </a:spcBef>
              <a:spcAft>
                <a:spcPts val="0"/>
              </a:spcAft>
              <a:buSzPts val="2340"/>
              <a:buChar char="•"/>
            </a:pPr>
            <a:r>
              <a:rPr lang="en-US"/>
              <a:t>Plan and support wellness initiatives. </a:t>
            </a:r>
            <a:endParaRPr/>
          </a:p>
          <a:p>
            <a:pPr marL="457200" lvl="0" indent="-377190" algn="l" rtl="0">
              <a:spcBef>
                <a:spcPts val="0"/>
              </a:spcBef>
              <a:spcAft>
                <a:spcPts val="0"/>
              </a:spcAft>
              <a:buSzPts val="2340"/>
              <a:buChar char="•"/>
            </a:pPr>
            <a:r>
              <a:rPr lang="en-US"/>
              <a:t>Support the peer mentor program. </a:t>
            </a:r>
            <a:endParaRPr/>
          </a:p>
          <a:p>
            <a:pPr marL="457200" lvl="0" indent="-377190" algn="l" rtl="0">
              <a:spcBef>
                <a:spcPts val="0"/>
              </a:spcBef>
              <a:spcAft>
                <a:spcPts val="0"/>
              </a:spcAft>
              <a:buSzPts val="2340"/>
              <a:buChar char="•"/>
            </a:pPr>
            <a:r>
              <a:rPr lang="en-US"/>
              <a:t>Support professional development of Law Students. </a:t>
            </a:r>
            <a:endParaRPr/>
          </a:p>
        </p:txBody>
      </p:sp>
      <p:sp>
        <p:nvSpPr>
          <p:cNvPr id="108" name="Google Shape;108;p16"/>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Examples of things I can help you with </a:t>
            </a:r>
            <a:endParaRPr/>
          </a:p>
        </p:txBody>
      </p:sp>
      <p:sp>
        <p:nvSpPr>
          <p:cNvPr id="115" name="Google Shape;115;p17"/>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fontScale="55000"/>
          </a:bodyPr>
          <a:lstStyle/>
          <a:p>
            <a:pPr marL="457200" lvl="0" indent="-359568" algn="l" rtl="0">
              <a:lnSpc>
                <a:spcPct val="115000"/>
              </a:lnSpc>
              <a:spcBef>
                <a:spcPts val="1000"/>
              </a:spcBef>
              <a:spcAft>
                <a:spcPts val="0"/>
              </a:spcAft>
              <a:buSzPct val="100000"/>
              <a:buChar char="•"/>
            </a:pPr>
            <a:r>
              <a:rPr lang="en-US" sz="3750"/>
              <a:t>Registering your org with campus</a:t>
            </a:r>
            <a:endParaRPr sz="3750"/>
          </a:p>
          <a:p>
            <a:pPr marL="457200" lvl="0" indent="-359568" algn="l" rtl="0">
              <a:lnSpc>
                <a:spcPct val="115000"/>
              </a:lnSpc>
              <a:spcBef>
                <a:spcPts val="0"/>
              </a:spcBef>
              <a:spcAft>
                <a:spcPts val="0"/>
              </a:spcAft>
              <a:buSzPct val="100000"/>
              <a:buChar char="•"/>
            </a:pPr>
            <a:r>
              <a:rPr lang="en-US" sz="3750"/>
              <a:t>Financial advice: budgeting, banking, taxes, fundraising, etc. </a:t>
            </a:r>
            <a:endParaRPr sz="3750"/>
          </a:p>
          <a:p>
            <a:pPr marL="457200" lvl="0" indent="-359568" algn="l" rtl="0">
              <a:lnSpc>
                <a:spcPct val="115000"/>
              </a:lnSpc>
              <a:spcBef>
                <a:spcPts val="0"/>
              </a:spcBef>
              <a:spcAft>
                <a:spcPts val="0"/>
              </a:spcAft>
              <a:buSzPct val="100000"/>
              <a:buChar char="•"/>
            </a:pPr>
            <a:r>
              <a:rPr lang="en-US" sz="3750"/>
              <a:t>Constitution development &amp; revision</a:t>
            </a:r>
            <a:endParaRPr sz="3750"/>
          </a:p>
          <a:p>
            <a:pPr marL="457200" lvl="0" indent="-359568" algn="l" rtl="0">
              <a:lnSpc>
                <a:spcPct val="115000"/>
              </a:lnSpc>
              <a:spcBef>
                <a:spcPts val="0"/>
              </a:spcBef>
              <a:spcAft>
                <a:spcPts val="0"/>
              </a:spcAft>
              <a:buSzPct val="100000"/>
              <a:buChar char="•"/>
            </a:pPr>
            <a:r>
              <a:rPr lang="en-US" sz="3750"/>
              <a:t>Teambuilding &amp; leadership development for your organization </a:t>
            </a:r>
            <a:endParaRPr sz="3750"/>
          </a:p>
          <a:p>
            <a:pPr marL="457200" lvl="0" indent="-359568" algn="l" rtl="0">
              <a:lnSpc>
                <a:spcPct val="115000"/>
              </a:lnSpc>
              <a:spcBef>
                <a:spcPts val="0"/>
              </a:spcBef>
              <a:spcAft>
                <a:spcPts val="0"/>
              </a:spcAft>
              <a:buSzPct val="100000"/>
              <a:buChar char="•"/>
            </a:pPr>
            <a:r>
              <a:rPr lang="en-US" sz="3750"/>
              <a:t>Mediation of dispute within an organization </a:t>
            </a:r>
            <a:endParaRPr sz="3750"/>
          </a:p>
          <a:p>
            <a:pPr marL="457200" lvl="0" indent="-359568" algn="l" rtl="0">
              <a:lnSpc>
                <a:spcPct val="115000"/>
              </a:lnSpc>
              <a:spcBef>
                <a:spcPts val="0"/>
              </a:spcBef>
              <a:spcAft>
                <a:spcPts val="0"/>
              </a:spcAft>
              <a:buSzPct val="100000"/>
              <a:buChar char="•"/>
            </a:pPr>
            <a:r>
              <a:rPr lang="en-US" sz="3750"/>
              <a:t>Member recruitment and retention </a:t>
            </a:r>
            <a:endParaRPr sz="3750"/>
          </a:p>
          <a:p>
            <a:pPr marL="457200" lvl="0" indent="-359568" algn="l" rtl="0">
              <a:lnSpc>
                <a:spcPct val="115000"/>
              </a:lnSpc>
              <a:spcBef>
                <a:spcPts val="0"/>
              </a:spcBef>
              <a:spcAft>
                <a:spcPts val="0"/>
              </a:spcAft>
              <a:buSzPct val="100000"/>
              <a:buChar char="•"/>
            </a:pPr>
            <a:r>
              <a:rPr lang="en-US" sz="3750"/>
              <a:t>Communicating with your faculty advisor</a:t>
            </a:r>
            <a:endParaRPr sz="3750"/>
          </a:p>
          <a:p>
            <a:pPr marL="457200" lvl="0" indent="-359568" algn="l" rtl="0">
              <a:lnSpc>
                <a:spcPct val="115000"/>
              </a:lnSpc>
              <a:spcBef>
                <a:spcPts val="0"/>
              </a:spcBef>
              <a:spcAft>
                <a:spcPts val="0"/>
              </a:spcAft>
              <a:buSzPct val="100000"/>
              <a:buChar char="•"/>
            </a:pPr>
            <a:r>
              <a:rPr lang="en-US" sz="3750"/>
              <a:t>Event planning and execution </a:t>
            </a:r>
            <a:endParaRPr sz="3750"/>
          </a:p>
          <a:p>
            <a:pPr marL="457200" lvl="0" indent="-359568" algn="l" rtl="0">
              <a:lnSpc>
                <a:spcPct val="115000"/>
              </a:lnSpc>
              <a:spcBef>
                <a:spcPts val="0"/>
              </a:spcBef>
              <a:spcAft>
                <a:spcPts val="0"/>
              </a:spcAft>
              <a:buSzPct val="100000"/>
              <a:buChar char="•"/>
            </a:pPr>
            <a:r>
              <a:rPr lang="en-US" sz="3750"/>
              <a:t>Outreach to other student orgs and/or University staff and departments </a:t>
            </a:r>
            <a:endParaRPr sz="3750"/>
          </a:p>
          <a:p>
            <a:pPr marL="457200" lvl="0" indent="-359568" algn="l" rtl="0">
              <a:lnSpc>
                <a:spcPct val="115000"/>
              </a:lnSpc>
              <a:spcBef>
                <a:spcPts val="0"/>
              </a:spcBef>
              <a:spcAft>
                <a:spcPts val="0"/>
              </a:spcAft>
              <a:buSzPct val="100000"/>
              <a:buChar char="•"/>
            </a:pPr>
            <a:r>
              <a:rPr lang="en-US" sz="3750"/>
              <a:t>Organization systems (like the transition checklist we’re going over today)</a:t>
            </a:r>
            <a:endParaRPr sz="1783"/>
          </a:p>
          <a:p>
            <a:pPr marL="0" lvl="0" indent="0" algn="l" rtl="0">
              <a:spcBef>
                <a:spcPts val="1000"/>
              </a:spcBef>
              <a:spcAft>
                <a:spcPts val="0"/>
              </a:spcAft>
              <a:buNone/>
            </a:pPr>
            <a:endParaRPr sz="2850"/>
          </a:p>
        </p:txBody>
      </p:sp>
      <p:sp>
        <p:nvSpPr>
          <p:cNvPr id="116" name="Google Shape;116;p17"/>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8"/>
          <p:cNvSpPr txBox="1">
            <a:spLocks noGrp="1"/>
          </p:cNvSpPr>
          <p:nvPr>
            <p:ph type="title" idx="4294967295"/>
          </p:nvPr>
        </p:nvSpPr>
        <p:spPr>
          <a:xfrm>
            <a:off x="495300" y="-1066800"/>
            <a:ext cx="10668000" cy="1066800"/>
          </a:xfrm>
          <a:prstGeom prst="rect">
            <a:avLst/>
          </a:prstGeom>
          <a:noFill/>
          <a:ln>
            <a:noFill/>
          </a:ln>
        </p:spPr>
        <p:txBody>
          <a:bodyPr spcFirstLastPara="1" wrap="square" lIns="0" tIns="45700" rIns="0" bIns="0" anchor="b" anchorCtr="0">
            <a:normAutofit/>
          </a:bodyPr>
          <a:lstStyle/>
          <a:p>
            <a:pPr marL="0" lvl="0" indent="0" algn="l" rtl="0">
              <a:lnSpc>
                <a:spcPct val="90000"/>
              </a:lnSpc>
              <a:spcBef>
                <a:spcPts val="0"/>
              </a:spcBef>
              <a:spcAft>
                <a:spcPts val="0"/>
              </a:spcAft>
              <a:buClr>
                <a:schemeClr val="dk1"/>
              </a:buClr>
              <a:buSzPts val="2000"/>
              <a:buFont typeface="Red Hat Display Medium"/>
              <a:buNone/>
            </a:pPr>
            <a:r>
              <a:rPr lang="en-US" sz="2000">
                <a:latin typeface="Red Hat Display Medium"/>
                <a:ea typeface="Red Hat Display Medium"/>
                <a:cs typeface="Red Hat Display Medium"/>
                <a:sym typeface="Red Hat Display Medium"/>
              </a:rPr>
              <a:t>Red section break slide</a:t>
            </a:r>
            <a:endParaRPr/>
          </a:p>
        </p:txBody>
      </p:sp>
      <p:sp>
        <p:nvSpPr>
          <p:cNvPr id="123" name="Google Shape;123;p18"/>
          <p:cNvSpPr txBox="1">
            <a:spLocks noGrp="1"/>
          </p:cNvSpPr>
          <p:nvPr>
            <p:ph type="body" idx="1"/>
          </p:nvPr>
        </p:nvSpPr>
        <p:spPr>
          <a:xfrm>
            <a:off x="1485900" y="2514600"/>
            <a:ext cx="8279202" cy="1367286"/>
          </a:xfrm>
          <a:prstGeom prst="rect">
            <a:avLst/>
          </a:prstGeom>
          <a:noFill/>
          <a:ln>
            <a:noFill/>
          </a:ln>
        </p:spPr>
        <p:txBody>
          <a:bodyPr spcFirstLastPara="1" wrap="square" lIns="0" tIns="45700" rIns="91425" bIns="0" anchor="b" anchorCtr="0">
            <a:noAutofit/>
          </a:bodyPr>
          <a:lstStyle/>
          <a:p>
            <a:pPr marL="0" lvl="0" indent="0" algn="l" rtl="0">
              <a:lnSpc>
                <a:spcPct val="90000"/>
              </a:lnSpc>
              <a:spcBef>
                <a:spcPts val="0"/>
              </a:spcBef>
              <a:spcAft>
                <a:spcPts val="0"/>
              </a:spcAft>
              <a:buSzPts val="3600"/>
              <a:buNone/>
            </a:pPr>
            <a:r>
              <a:rPr lang="en-US"/>
              <a:t>The Transition Checklist</a:t>
            </a:r>
            <a:endParaRPr/>
          </a:p>
        </p:txBody>
      </p:sp>
      <p:sp>
        <p:nvSpPr>
          <p:cNvPr id="124" name="Google Shape;124;p18"/>
          <p:cNvSpPr txBox="1">
            <a:spLocks noGrp="1"/>
          </p:cNvSpPr>
          <p:nvPr>
            <p:ph type="body" idx="2"/>
          </p:nvPr>
        </p:nvSpPr>
        <p:spPr>
          <a:xfrm>
            <a:off x="1485900" y="4226928"/>
            <a:ext cx="5264150" cy="354459"/>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Celebrate! (And make announcements) </a:t>
            </a:r>
            <a:endParaRPr/>
          </a:p>
        </p:txBody>
      </p:sp>
      <p:sp>
        <p:nvSpPr>
          <p:cNvPr id="131" name="Google Shape;131;p19"/>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lnSpcReduction="10000"/>
          </a:bodyPr>
          <a:lstStyle/>
          <a:p>
            <a:pPr marL="0" lvl="0" indent="0" algn="l" rtl="0">
              <a:lnSpc>
                <a:spcPct val="100000"/>
              </a:lnSpc>
              <a:spcBef>
                <a:spcPts val="1000"/>
              </a:spcBef>
              <a:spcAft>
                <a:spcPts val="0"/>
              </a:spcAft>
              <a:buNone/>
            </a:pPr>
            <a:r>
              <a:rPr lang="en-US"/>
              <a:t>Outgoing officers should: </a:t>
            </a:r>
            <a:endParaRPr/>
          </a:p>
          <a:p>
            <a:pPr marL="457200" lvl="0" indent="-377190" algn="l" rtl="0">
              <a:lnSpc>
                <a:spcPct val="100000"/>
              </a:lnSpc>
              <a:spcBef>
                <a:spcPts val="1000"/>
              </a:spcBef>
              <a:spcAft>
                <a:spcPts val="0"/>
              </a:spcAft>
              <a:buSzPts val="2340"/>
              <a:buChar char="•"/>
            </a:pPr>
            <a:r>
              <a:rPr lang="en-US"/>
              <a:t>Announce election results to the full membership</a:t>
            </a:r>
            <a:endParaRPr/>
          </a:p>
          <a:p>
            <a:pPr marL="457200" lvl="0" indent="-377190" algn="l" rtl="0">
              <a:lnSpc>
                <a:spcPct val="100000"/>
              </a:lnSpc>
              <a:spcBef>
                <a:spcPts val="0"/>
              </a:spcBef>
              <a:spcAft>
                <a:spcPts val="0"/>
              </a:spcAft>
              <a:buSzPts val="2340"/>
              <a:buChar char="•"/>
            </a:pPr>
            <a:r>
              <a:rPr lang="en-US"/>
              <a:t>Introduce/announce the new board to your advisor </a:t>
            </a:r>
            <a:endParaRPr/>
          </a:p>
          <a:p>
            <a:pPr marL="457200" lvl="0" indent="-377190" algn="l" rtl="0">
              <a:lnSpc>
                <a:spcPct val="100000"/>
              </a:lnSpc>
              <a:spcBef>
                <a:spcPts val="0"/>
              </a:spcBef>
              <a:spcAft>
                <a:spcPts val="0"/>
              </a:spcAft>
              <a:buSzPts val="2340"/>
              <a:buChar char="•"/>
            </a:pPr>
            <a:r>
              <a:rPr lang="en-US"/>
              <a:t>Update the </a:t>
            </a:r>
            <a:r>
              <a:rPr lang="en-US" u="sng">
                <a:solidFill>
                  <a:schemeClr val="hlink"/>
                </a:solidFill>
                <a:hlinkClick r:id="rId3"/>
              </a:rPr>
              <a:t>WIN</a:t>
            </a:r>
            <a:r>
              <a:rPr lang="en-US"/>
              <a:t> roster (Click here for </a:t>
            </a:r>
            <a:r>
              <a:rPr lang="en-US" u="sng">
                <a:solidFill>
                  <a:schemeClr val="hlink"/>
                </a:solidFill>
                <a:hlinkClick r:id="rId4"/>
              </a:rPr>
              <a:t>Instructions on WIN Management</a:t>
            </a:r>
            <a:r>
              <a:rPr lang="en-US"/>
              <a:t>) </a:t>
            </a:r>
            <a:endParaRPr/>
          </a:p>
          <a:p>
            <a:pPr marL="0" lvl="0" indent="0" algn="l" rtl="0">
              <a:lnSpc>
                <a:spcPct val="100000"/>
              </a:lnSpc>
              <a:spcBef>
                <a:spcPts val="1000"/>
              </a:spcBef>
              <a:spcAft>
                <a:spcPts val="0"/>
              </a:spcAft>
              <a:buNone/>
            </a:pPr>
            <a:endParaRPr/>
          </a:p>
          <a:p>
            <a:pPr marL="0" lvl="0" indent="0" algn="l" rtl="0">
              <a:lnSpc>
                <a:spcPct val="100000"/>
              </a:lnSpc>
              <a:spcBef>
                <a:spcPts val="1000"/>
              </a:spcBef>
              <a:spcAft>
                <a:spcPts val="0"/>
              </a:spcAft>
              <a:buNone/>
            </a:pPr>
            <a:r>
              <a:rPr lang="en-US"/>
              <a:t>ONE incoming officer should: </a:t>
            </a:r>
            <a:endParaRPr/>
          </a:p>
          <a:p>
            <a:pPr marL="457200" lvl="0" indent="-377190" algn="l" rtl="0">
              <a:lnSpc>
                <a:spcPct val="100000"/>
              </a:lnSpc>
              <a:spcBef>
                <a:spcPts val="1000"/>
              </a:spcBef>
              <a:spcAft>
                <a:spcPts val="0"/>
              </a:spcAft>
              <a:buSzPts val="2340"/>
              <a:buChar char="•"/>
            </a:pPr>
            <a:r>
              <a:rPr lang="en-US"/>
              <a:t>Update the </a:t>
            </a:r>
            <a:r>
              <a:rPr lang="en-US" u="sng">
                <a:solidFill>
                  <a:schemeClr val="hlink"/>
                </a:solidFill>
                <a:hlinkClick r:id="rId5"/>
              </a:rPr>
              <a:t>Law </a:t>
            </a:r>
            <a:r>
              <a:rPr lang="en-US" u="sng">
                <a:solidFill>
                  <a:schemeClr val="hlink"/>
                </a:solidFill>
                <a:hlinkClick r:id="rId5"/>
              </a:rPr>
              <a:t>School</a:t>
            </a:r>
            <a:r>
              <a:rPr lang="en-US" u="sng">
                <a:solidFill>
                  <a:schemeClr val="hlink"/>
                </a:solidFill>
                <a:hlinkClick r:id="rId5"/>
              </a:rPr>
              <a:t> Contact Sheet </a:t>
            </a:r>
            <a:r>
              <a:rPr lang="en-US"/>
              <a:t>for 2025-26</a:t>
            </a:r>
            <a:endParaRPr/>
          </a:p>
          <a:p>
            <a:pPr marL="914400" lvl="1" indent="-361950" algn="l" rtl="0">
              <a:lnSpc>
                <a:spcPct val="100000"/>
              </a:lnSpc>
              <a:spcBef>
                <a:spcPts val="0"/>
              </a:spcBef>
              <a:spcAft>
                <a:spcPts val="0"/>
              </a:spcAft>
              <a:buSzPts val="2100"/>
              <a:buChar char="•"/>
            </a:pPr>
            <a:r>
              <a:rPr lang="en-US"/>
              <a:t>Please, do not fill this out until AFTER your elections</a:t>
            </a:r>
            <a:endParaRPr/>
          </a:p>
          <a:p>
            <a:pPr marL="0" lvl="0" indent="0" algn="l" rtl="0">
              <a:lnSpc>
                <a:spcPct val="100000"/>
              </a:lnSpc>
              <a:spcBef>
                <a:spcPts val="1000"/>
              </a:spcBef>
              <a:spcAft>
                <a:spcPts val="0"/>
              </a:spcAft>
              <a:buNone/>
            </a:pPr>
            <a:endParaRPr/>
          </a:p>
        </p:txBody>
      </p:sp>
      <p:sp>
        <p:nvSpPr>
          <p:cNvPr id="132" name="Google Shape;132;p19"/>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txBox="1">
            <a:spLocks noGrp="1"/>
          </p:cNvSpPr>
          <p:nvPr>
            <p:ph type="body" idx="1"/>
          </p:nvPr>
        </p:nvSpPr>
        <p:spPr>
          <a:xfrm>
            <a:off x="495300" y="457200"/>
            <a:ext cx="9023700" cy="1066800"/>
          </a:xfrm>
          <a:prstGeom prst="rect">
            <a:avLst/>
          </a:prstGeom>
        </p:spPr>
        <p:txBody>
          <a:bodyPr spcFirstLastPara="1" wrap="square" lIns="0" tIns="45700" rIns="91425" bIns="0" anchor="b" anchorCtr="0">
            <a:normAutofit/>
          </a:bodyPr>
          <a:lstStyle/>
          <a:p>
            <a:pPr marL="0" lvl="0" indent="0" algn="l" rtl="0">
              <a:spcBef>
                <a:spcPts val="1000"/>
              </a:spcBef>
              <a:spcAft>
                <a:spcPts val="0"/>
              </a:spcAft>
              <a:buNone/>
            </a:pPr>
            <a:r>
              <a:rPr lang="en-US"/>
              <a:t>Peer Training	</a:t>
            </a:r>
            <a:endParaRPr/>
          </a:p>
        </p:txBody>
      </p:sp>
      <p:sp>
        <p:nvSpPr>
          <p:cNvPr id="139" name="Google Shape;139;p20"/>
          <p:cNvSpPr txBox="1">
            <a:spLocks noGrp="1"/>
          </p:cNvSpPr>
          <p:nvPr>
            <p:ph type="body" idx="2"/>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lnSpc>
                <a:spcPct val="150000"/>
              </a:lnSpc>
              <a:spcBef>
                <a:spcPts val="1000"/>
              </a:spcBef>
              <a:spcAft>
                <a:spcPts val="0"/>
              </a:spcAft>
              <a:buSzPts val="2340"/>
              <a:buChar char="•"/>
            </a:pPr>
            <a:r>
              <a:rPr lang="en-US"/>
              <a:t>Outgoing officers should coordinate a time to train their successors. </a:t>
            </a:r>
            <a:endParaRPr/>
          </a:p>
          <a:p>
            <a:pPr marL="457200" lvl="0" indent="-377190" algn="l" rtl="0">
              <a:lnSpc>
                <a:spcPct val="150000"/>
              </a:lnSpc>
              <a:spcBef>
                <a:spcPts val="0"/>
              </a:spcBef>
              <a:spcAft>
                <a:spcPts val="0"/>
              </a:spcAft>
              <a:buSzPts val="2340"/>
              <a:buChar char="•"/>
            </a:pPr>
            <a:r>
              <a:rPr lang="en-US"/>
              <a:t>Scheduling Recommendation: </a:t>
            </a:r>
            <a:endParaRPr/>
          </a:p>
          <a:p>
            <a:pPr marL="914400" lvl="1" indent="-361950" algn="l" rtl="0">
              <a:lnSpc>
                <a:spcPct val="150000"/>
              </a:lnSpc>
              <a:spcBef>
                <a:spcPts val="0"/>
              </a:spcBef>
              <a:spcAft>
                <a:spcPts val="0"/>
              </a:spcAft>
              <a:buSzPts val="2100"/>
              <a:buChar char="•"/>
            </a:pPr>
            <a:r>
              <a:rPr lang="en-US"/>
              <a:t>First, all outgoing and incoming officers meet to review basics such as the constitution, navigating the group’s files, program notes, etc. </a:t>
            </a:r>
            <a:endParaRPr/>
          </a:p>
          <a:p>
            <a:pPr marL="914400" lvl="1" indent="-361950" algn="l" rtl="0">
              <a:lnSpc>
                <a:spcPct val="150000"/>
              </a:lnSpc>
              <a:spcBef>
                <a:spcPts val="0"/>
              </a:spcBef>
              <a:spcAft>
                <a:spcPts val="0"/>
              </a:spcAft>
              <a:buSzPts val="2100"/>
              <a:buChar char="•"/>
            </a:pPr>
            <a:r>
              <a:rPr lang="en-US"/>
              <a:t>Later, outgoing &amp; incoming officers meet 1:1 to go over the specific position description and responsibilities </a:t>
            </a:r>
            <a:endParaRPr/>
          </a:p>
        </p:txBody>
      </p:sp>
      <p:sp>
        <p:nvSpPr>
          <p:cNvPr id="140" name="Google Shape;140;p20"/>
          <p:cNvSpPr txBox="1">
            <a:spLocks noGrp="1"/>
          </p:cNvSpPr>
          <p:nvPr>
            <p:ph type="body" idx="3"/>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2649</Words>
  <Application>Microsoft Office PowerPoint</Application>
  <PresentationFormat>Widescreen</PresentationFormat>
  <Paragraphs>301</Paragraphs>
  <Slides>40</Slides>
  <Notes>40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Red Hat Text</vt:lpstr>
      <vt:lpstr>Red Hat Display Black</vt:lpstr>
      <vt:lpstr>Red Hat Text Medium</vt:lpstr>
      <vt:lpstr>Arial</vt:lpstr>
      <vt:lpstr>Red Hat Display Medium</vt:lpstr>
      <vt:lpstr>Calibri</vt:lpstr>
      <vt:lpstr>Office Theme</vt:lpstr>
      <vt:lpstr>White title slide</vt:lpstr>
      <vt:lpstr>PowerPoint Presentation</vt:lpstr>
      <vt:lpstr>PowerPoint Presentation</vt:lpstr>
      <vt:lpstr>PowerPoint Presentation</vt:lpstr>
      <vt:lpstr>PowerPoint Presentation</vt:lpstr>
      <vt:lpstr>PowerPoint Presentation</vt:lpstr>
      <vt:lpstr>Red section break slide</vt:lpstr>
      <vt:lpstr>PowerPoint Presentation</vt:lpstr>
      <vt:lpstr>PowerPoint Presentation</vt:lpstr>
      <vt:lpstr>Text slide: 1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section break slide</vt:lpstr>
      <vt:lpstr>PowerPoint Presentation</vt:lpstr>
      <vt:lpstr>Black title slide</vt:lpstr>
      <vt:lpstr>Red section break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section break slide</vt:lpstr>
      <vt:lpstr>Black section break slide</vt:lpstr>
      <vt:lpstr>PowerPoint Presentation</vt:lpstr>
      <vt:lpstr>Black title slide</vt:lpstr>
      <vt:lpstr>Text slide: 2 column</vt:lpstr>
      <vt:lpstr>Red section break slide</vt:lpstr>
      <vt:lpstr>Icon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Carlie WISELEY</cp:lastModifiedBy>
  <cp:revision>1</cp:revision>
  <dcterms:modified xsi:type="dcterms:W3CDTF">2025-04-23T15:40:09Z</dcterms:modified>
</cp:coreProperties>
</file>