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12192000"/>
  <p:notesSz cx="6858000" cy="9144000"/>
  <p:embeddedFontLst>
    <p:embeddedFont>
      <p:font typeface="Red Hat Text Medium"/>
      <p:regular r:id="rId28"/>
      <p:bold r:id="rId29"/>
      <p:italic r:id="rId30"/>
      <p:boldItalic r:id="rId31"/>
    </p:embeddedFont>
    <p:embeddedFont>
      <p:font typeface="Red Hat Display"/>
      <p:regular r:id="rId32"/>
      <p:bold r:id="rId33"/>
      <p:italic r:id="rId34"/>
      <p:boldItalic r:id="rId35"/>
    </p:embeddedFont>
    <p:embeddedFont>
      <p:font typeface="Red Hat Text"/>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D47903F-2E4D-4A54-B976-AD4CA2AEDA27}">
  <a:tblStyle styleId="{BD47903F-2E4D-4A54-B976-AD4CA2AEDA2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edHatTextMedium-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edHatTextMedium-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edHatTextMedium-boldItalic.fntdata"/><Relationship Id="rId30" Type="http://schemas.openxmlformats.org/officeDocument/2006/relationships/font" Target="fonts/RedHatTextMedium-italic.fntdata"/><Relationship Id="rId11" Type="http://schemas.openxmlformats.org/officeDocument/2006/relationships/slide" Target="slides/slide6.xml"/><Relationship Id="rId33" Type="http://schemas.openxmlformats.org/officeDocument/2006/relationships/font" Target="fonts/RedHatDisplay-bold.fntdata"/><Relationship Id="rId10" Type="http://schemas.openxmlformats.org/officeDocument/2006/relationships/slide" Target="slides/slide5.xml"/><Relationship Id="rId32" Type="http://schemas.openxmlformats.org/officeDocument/2006/relationships/font" Target="fonts/RedHatDisplay-regular.fntdata"/><Relationship Id="rId13" Type="http://schemas.openxmlformats.org/officeDocument/2006/relationships/slide" Target="slides/slide8.xml"/><Relationship Id="rId35" Type="http://schemas.openxmlformats.org/officeDocument/2006/relationships/font" Target="fonts/RedHatDisplay-boldItalic.fntdata"/><Relationship Id="rId12" Type="http://schemas.openxmlformats.org/officeDocument/2006/relationships/slide" Target="slides/slide7.xml"/><Relationship Id="rId34" Type="http://schemas.openxmlformats.org/officeDocument/2006/relationships/font" Target="fonts/RedHatDisplay-italic.fntdata"/><Relationship Id="rId15" Type="http://schemas.openxmlformats.org/officeDocument/2006/relationships/slide" Target="slides/slide10.xml"/><Relationship Id="rId37" Type="http://schemas.openxmlformats.org/officeDocument/2006/relationships/font" Target="fonts/RedHatText-bold.fntdata"/><Relationship Id="rId14" Type="http://schemas.openxmlformats.org/officeDocument/2006/relationships/slide" Target="slides/slide9.xml"/><Relationship Id="rId36" Type="http://schemas.openxmlformats.org/officeDocument/2006/relationships/font" Target="fonts/RedHatText-regular.fntdata"/><Relationship Id="rId17" Type="http://schemas.openxmlformats.org/officeDocument/2006/relationships/slide" Target="slides/slide12.xml"/><Relationship Id="rId39" Type="http://schemas.openxmlformats.org/officeDocument/2006/relationships/font" Target="fonts/RedHatText-boldItalic.fntdata"/><Relationship Id="rId16" Type="http://schemas.openxmlformats.org/officeDocument/2006/relationships/slide" Target="slides/slide11.xml"/><Relationship Id="rId38" Type="http://schemas.openxmlformats.org/officeDocument/2006/relationships/font" Target="fonts/RedHatText-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 name="Google Shape;7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5b933d02e5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5b933d02e5_0_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g35b933d02e5_0_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5b933d02e5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5b933d02e5_0_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g35b933d02e5_0_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5b933d02e5_0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35b933d02e5_0_5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g35b933d02e5_0_5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5b933d02e5_0_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5b933d02e5_0_9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g35b933d02e5_0_9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5b933d02e5_0_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35b933d02e5_0_6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g35b933d02e5_0_6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5b933d02e5_0_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35b933d02e5_0_9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In the next few slides, we’ll break down what each of these items are and explain some common mistakes. </a:t>
            </a:r>
            <a:endParaRPr/>
          </a:p>
        </p:txBody>
      </p:sp>
      <p:sp>
        <p:nvSpPr>
          <p:cNvPr id="188" name="Google Shape;188;g35b933d02e5_0_9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5b933d02e5_0_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35b933d02e5_0_7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g35b933d02e5_0_7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5b933d02e5_0_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35b933d02e5_0_7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g35b933d02e5_0_7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5f42f3523b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35f42f3523b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The receipt on the left, I can see what was purchased, but I don’t know the name of the business. The receipt on the right, again, this is not a picture of the full receipt. If you’re having trouble getting a good </a:t>
            </a:r>
            <a:r>
              <a:rPr lang="en-US"/>
              <a:t>picture</a:t>
            </a:r>
            <a:r>
              <a:rPr lang="en-US"/>
              <a:t> of a receipt, try scanning it. </a:t>
            </a:r>
            <a:endParaRPr/>
          </a:p>
        </p:txBody>
      </p:sp>
      <p:sp>
        <p:nvSpPr>
          <p:cNvPr id="212" name="Google Shape;212;g35f42f3523b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5b933d02e5_0_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2" name="Google Shape;82;g35b933d02e5_0_10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There are a lot of names throughout this presentation and </a:t>
            </a:r>
            <a:r>
              <a:rPr lang="en-US"/>
              <a:t>throughout</a:t>
            </a:r>
            <a:r>
              <a:rPr lang="en-US"/>
              <a:t> our website and instructions you’ll be using this year. Before we get started on our presentation, let’s have a round of introductions. </a:t>
            </a:r>
            <a:endParaRPr/>
          </a:p>
        </p:txBody>
      </p:sp>
      <p:sp>
        <p:nvSpPr>
          <p:cNvPr id="83" name="Google Shape;83;g35b933d02e5_0_10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5b933d02e5_0_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35b933d02e5_0_8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g35b933d02e5_0_8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5f42f3523b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35f42f3523b_0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g35f42f3523b_0_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5b933d02e5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g35b933d02e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5b933d02e5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g35b933d02e5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5b933d02e5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5b933d02e5_0_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g35b933d02e5_0_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5bc9f3c782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35bc9f3c782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g35bc9f3c782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5b933d02e5_0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g35b933d02e5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 name="Shape 15"/>
        <p:cNvGrpSpPr/>
        <p:nvPr/>
      </p:nvGrpSpPr>
      <p:grpSpPr>
        <a:xfrm>
          <a:off x="0" y="0"/>
          <a:ext cx="0" cy="0"/>
          <a:chOff x="0" y="0"/>
          <a:chExt cx="0" cy="0"/>
        </a:xfrm>
      </p:grpSpPr>
      <p:sp>
        <p:nvSpPr>
          <p:cNvPr id="16" name="Google Shape;16;p2"/>
          <p:cNvSpPr txBox="1"/>
          <p:nvPr>
            <p:ph type="title"/>
          </p:nvPr>
        </p:nvSpPr>
        <p:spPr>
          <a:xfrm>
            <a:off x="495300" y="457200"/>
            <a:ext cx="10668000" cy="1066800"/>
          </a:xfrm>
          <a:prstGeom prst="rect">
            <a:avLst/>
          </a:prstGeom>
          <a:noFill/>
          <a:ln>
            <a:noFill/>
          </a:ln>
        </p:spPr>
        <p:txBody>
          <a:bodyPr anchorCtr="0" anchor="b" bIns="0" lIns="0" spcFirstLastPara="1" rIns="0" wrap="square" tIns="45700">
            <a:normAutofit/>
          </a:bodyPr>
          <a:lstStyle>
            <a:lvl1pPr lvl="0" algn="l">
              <a:lnSpc>
                <a:spcPct val="90000"/>
              </a:lnSpc>
              <a:spcBef>
                <a:spcPts val="0"/>
              </a:spcBef>
              <a:spcAft>
                <a:spcPts val="0"/>
              </a:spcAft>
              <a:buClr>
                <a:schemeClr val="dk1"/>
              </a:buClr>
              <a:buSzPts val="3400"/>
              <a:buFont typeface="Red Hat Text"/>
              <a:buNone/>
              <a:defRPr b="1" i="0" sz="3400">
                <a:latin typeface="Red Hat Text"/>
                <a:ea typeface="Red Hat Text"/>
                <a:cs typeface="Red Hat Text"/>
                <a:sym typeface="Red Hat Tex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1" type="ftr"/>
          </p:nvPr>
        </p:nvSpPr>
        <p:spPr>
          <a:xfrm>
            <a:off x="0" y="6505057"/>
            <a:ext cx="1060586" cy="344710"/>
          </a:xfrm>
          <a:prstGeom prst="rect">
            <a:avLst/>
          </a:prstGeom>
          <a:solidFill>
            <a:schemeClr val="accent1"/>
          </a:solidFill>
          <a:ln>
            <a:noFill/>
          </a:ln>
        </p:spPr>
        <p:txBody>
          <a:bodyPr anchorCtr="0" anchor="ctr" bIns="64000" lIns="91425" spcFirstLastPara="1" rIns="91425" wrap="square" tIns="64000">
            <a:sp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black" showMasterSp="0">
  <p:cSld name="End-black">
    <p:spTree>
      <p:nvGrpSpPr>
        <p:cNvPr id="70" name="Shape 70"/>
        <p:cNvGrpSpPr/>
        <p:nvPr/>
      </p:nvGrpSpPr>
      <p:grpSpPr>
        <a:xfrm>
          <a:off x="0" y="0"/>
          <a:ext cx="0" cy="0"/>
          <a:chOff x="0" y="0"/>
          <a:chExt cx="0" cy="0"/>
        </a:xfrm>
      </p:grpSpPr>
      <p:sp>
        <p:nvSpPr>
          <p:cNvPr id="71" name="Google Shape;71;p11"/>
          <p:cNvSpPr/>
          <p:nvPr/>
        </p:nvSpPr>
        <p:spPr>
          <a:xfrm>
            <a:off x="0" y="-9939"/>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UW–Madison logo with white text on a black background" id="72" name="Google Shape;72;p11"/>
          <p:cNvPicPr preferRelativeResize="0"/>
          <p:nvPr/>
        </p:nvPicPr>
        <p:blipFill rotWithShape="1">
          <a:blip r:embed="rId2">
            <a:alphaModFix/>
          </a:blip>
          <a:srcRect b="0" l="0" r="0" t="0"/>
          <a:stretch/>
        </p:blipFill>
        <p:spPr>
          <a:xfrm>
            <a:off x="4557092" y="2911281"/>
            <a:ext cx="3077817" cy="1035438"/>
          </a:xfrm>
          <a:prstGeom prst="rect">
            <a:avLst/>
          </a:prstGeom>
          <a:noFill/>
          <a:ln>
            <a:noFill/>
          </a:ln>
        </p:spPr>
      </p:pic>
      <p:sp>
        <p:nvSpPr>
          <p:cNvPr id="73" name="Google Shape;73;p11"/>
          <p:cNvSpPr txBox="1"/>
          <p:nvPr>
            <p:ph type="title"/>
          </p:nvPr>
        </p:nvSpPr>
        <p:spPr>
          <a:xfrm>
            <a:off x="0" y="-201325"/>
            <a:ext cx="10668000" cy="191386"/>
          </a:xfrm>
          <a:prstGeom prst="rect">
            <a:avLst/>
          </a:prstGeom>
          <a:noFill/>
          <a:ln>
            <a:noFill/>
          </a:ln>
        </p:spPr>
        <p:txBody>
          <a:bodyPr anchorCtr="0" anchor="b" bIns="0" lIns="0" spcFirstLastPara="1" rIns="0" wrap="square" tIns="45700">
            <a:normAutofit/>
          </a:bodyPr>
          <a:lstStyle>
            <a:lvl1pPr lvl="0" algn="l">
              <a:lnSpc>
                <a:spcPct val="90000"/>
              </a:lnSpc>
              <a:spcBef>
                <a:spcPts val="0"/>
              </a:spcBef>
              <a:spcAft>
                <a:spcPts val="0"/>
              </a:spcAft>
              <a:buClr>
                <a:schemeClr val="dk1"/>
              </a:buClr>
              <a:buSzPts val="1200"/>
              <a:buFont typeface="Red Hat Display"/>
              <a:buNone/>
              <a:defRPr b="0" i="0" sz="1200">
                <a:latin typeface="Red Hat Display"/>
                <a:ea typeface="Red Hat Display"/>
                <a:cs typeface="Red Hat Display"/>
                <a:sym typeface="Red Hat Displa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light">
  <p:cSld name="Title Slide_light">
    <p:spTree>
      <p:nvGrpSpPr>
        <p:cNvPr id="18" name="Shape 18"/>
        <p:cNvGrpSpPr/>
        <p:nvPr/>
      </p:nvGrpSpPr>
      <p:grpSpPr>
        <a:xfrm>
          <a:off x="0" y="0"/>
          <a:ext cx="0" cy="0"/>
          <a:chOff x="0" y="0"/>
          <a:chExt cx="0" cy="0"/>
        </a:xfrm>
      </p:grpSpPr>
      <p:sp>
        <p:nvSpPr>
          <p:cNvPr id="19" name="Google Shape;19;p3"/>
          <p:cNvSpPr/>
          <p:nvPr/>
        </p:nvSpPr>
        <p:spPr>
          <a:xfrm>
            <a:off x="851888" y="3218871"/>
            <a:ext cx="471523" cy="9400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 name="Google Shape;20;p3"/>
          <p:cNvSpPr/>
          <p:nvPr/>
        </p:nvSpPr>
        <p:spPr>
          <a:xfrm>
            <a:off x="0" y="5733906"/>
            <a:ext cx="12192000" cy="112409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 name="Google Shape;21;p3"/>
          <p:cNvSpPr txBox="1"/>
          <p:nvPr>
            <p:ph idx="1" type="body"/>
          </p:nvPr>
        </p:nvSpPr>
        <p:spPr>
          <a:xfrm>
            <a:off x="851889" y="3519488"/>
            <a:ext cx="8334246" cy="701877"/>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1000"/>
              </a:spcBef>
              <a:spcAft>
                <a:spcPts val="0"/>
              </a:spcAft>
              <a:buSzPts val="2070"/>
              <a:buNone/>
              <a:defRPr sz="2300">
                <a:solidFill>
                  <a:srgbClr val="575757"/>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3"/>
          <p:cNvSpPr txBox="1"/>
          <p:nvPr>
            <p:ph idx="2" type="body"/>
          </p:nvPr>
        </p:nvSpPr>
        <p:spPr>
          <a:xfrm>
            <a:off x="851889" y="5953913"/>
            <a:ext cx="10311412" cy="523088"/>
          </a:xfrm>
          <a:prstGeom prst="rect">
            <a:avLst/>
          </a:prstGeom>
          <a:noFill/>
          <a:ln>
            <a:noFill/>
          </a:ln>
        </p:spPr>
        <p:txBody>
          <a:bodyPr anchorCtr="0" anchor="t" bIns="45700" lIns="0" spcFirstLastPara="1" rIns="91425" wrap="square" tIns="45700">
            <a:normAutofit/>
          </a:bodyPr>
          <a:lstStyle>
            <a:lvl1pPr indent="-228600" lvl="0" marL="457200" algn="l">
              <a:lnSpc>
                <a:spcPct val="90000"/>
              </a:lnSpc>
              <a:spcBef>
                <a:spcPts val="1000"/>
              </a:spcBef>
              <a:spcAft>
                <a:spcPts val="0"/>
              </a:spcAft>
              <a:buSzPts val="1620"/>
              <a:buNone/>
              <a:defRPr b="1" sz="18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3"/>
          <p:cNvSpPr txBox="1"/>
          <p:nvPr>
            <p:ph type="title"/>
          </p:nvPr>
        </p:nvSpPr>
        <p:spPr>
          <a:xfrm>
            <a:off x="851888" y="905690"/>
            <a:ext cx="8334246" cy="2106570"/>
          </a:xfrm>
          <a:prstGeom prst="rect">
            <a:avLst/>
          </a:prstGeom>
          <a:noFill/>
          <a:ln>
            <a:noFill/>
          </a:ln>
        </p:spPr>
        <p:txBody>
          <a:bodyPr anchorCtr="0" anchor="b" bIns="0" lIns="0" spcFirstLastPara="1" rIns="91425" wrap="square" tIns="45700">
            <a:normAutofit/>
          </a:bodyPr>
          <a:lstStyle>
            <a:lvl1pPr lvl="0" algn="l">
              <a:lnSpc>
                <a:spcPct val="90000"/>
              </a:lnSpc>
              <a:spcBef>
                <a:spcPts val="0"/>
              </a:spcBef>
              <a:spcAft>
                <a:spcPts val="0"/>
              </a:spcAft>
              <a:buClr>
                <a:srgbClr val="353535"/>
              </a:buClr>
              <a:buSzPts val="4200"/>
              <a:buFont typeface="Red Hat Display"/>
              <a:buNone/>
              <a:defRPr b="1" i="0" sz="4200">
                <a:solidFill>
                  <a:srgbClr val="353535"/>
                </a:solidFill>
                <a:latin typeface="Red Hat Display"/>
                <a:ea typeface="Red Hat Display"/>
                <a:cs typeface="Red Hat Display"/>
                <a:sym typeface="Red Hat Displa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dark">
  <p:cSld name="Title Slide_dark">
    <p:spTree>
      <p:nvGrpSpPr>
        <p:cNvPr id="24" name="Shape 24"/>
        <p:cNvGrpSpPr/>
        <p:nvPr/>
      </p:nvGrpSpPr>
      <p:grpSpPr>
        <a:xfrm>
          <a:off x="0" y="0"/>
          <a:ext cx="0" cy="0"/>
          <a:chOff x="0" y="0"/>
          <a:chExt cx="0" cy="0"/>
        </a:xfrm>
      </p:grpSpPr>
      <p:sp>
        <p:nvSpPr>
          <p:cNvPr id="25" name="Google Shape;25;p4"/>
          <p:cNvSpPr/>
          <p:nvPr/>
        </p:nvSpPr>
        <p:spPr>
          <a:xfrm>
            <a:off x="0" y="0"/>
            <a:ext cx="12192000" cy="5733906"/>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 name="Google Shape;26;p4"/>
          <p:cNvSpPr txBox="1"/>
          <p:nvPr>
            <p:ph type="title"/>
          </p:nvPr>
        </p:nvSpPr>
        <p:spPr>
          <a:xfrm>
            <a:off x="851888" y="905690"/>
            <a:ext cx="8334246" cy="2106570"/>
          </a:xfrm>
          <a:prstGeom prst="rect">
            <a:avLst/>
          </a:prstGeom>
          <a:noFill/>
          <a:ln>
            <a:noFill/>
          </a:ln>
        </p:spPr>
        <p:txBody>
          <a:bodyPr anchorCtr="0" anchor="b" bIns="0" lIns="0" spcFirstLastPara="1" rIns="91425" wrap="square" tIns="45700">
            <a:normAutofit/>
          </a:bodyPr>
          <a:lstStyle>
            <a:lvl1pPr lvl="0" algn="l">
              <a:lnSpc>
                <a:spcPct val="90000"/>
              </a:lnSpc>
              <a:spcBef>
                <a:spcPts val="0"/>
              </a:spcBef>
              <a:spcAft>
                <a:spcPts val="0"/>
              </a:spcAft>
              <a:buClr>
                <a:schemeClr val="lt1"/>
              </a:buClr>
              <a:buSzPts val="4200"/>
              <a:buFont typeface="Red Hat Display"/>
              <a:buNone/>
              <a:defRPr b="1" i="0" sz="4200">
                <a:solidFill>
                  <a:schemeClr val="lt1"/>
                </a:solidFill>
                <a:latin typeface="Red Hat Display"/>
                <a:ea typeface="Red Hat Display"/>
                <a:cs typeface="Red Hat Display"/>
                <a:sym typeface="Red Hat Displa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p:nvPr/>
        </p:nvSpPr>
        <p:spPr>
          <a:xfrm>
            <a:off x="851888" y="3218871"/>
            <a:ext cx="471523" cy="9400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 name="Google Shape;28;p4"/>
          <p:cNvSpPr txBox="1"/>
          <p:nvPr>
            <p:ph idx="1" type="body"/>
          </p:nvPr>
        </p:nvSpPr>
        <p:spPr>
          <a:xfrm>
            <a:off x="851889" y="3519488"/>
            <a:ext cx="8334246" cy="701877"/>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1000"/>
              </a:spcBef>
              <a:spcAft>
                <a:spcPts val="0"/>
              </a:spcAft>
              <a:buSzPts val="2070"/>
              <a:buNone/>
              <a:defRPr sz="2300">
                <a:solidFill>
                  <a:srgbClr val="C7C7C7"/>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4"/>
          <p:cNvSpPr txBox="1"/>
          <p:nvPr>
            <p:ph idx="2" type="body"/>
          </p:nvPr>
        </p:nvSpPr>
        <p:spPr>
          <a:xfrm>
            <a:off x="851889" y="5953913"/>
            <a:ext cx="10311412" cy="523088"/>
          </a:xfrm>
          <a:prstGeom prst="rect">
            <a:avLst/>
          </a:prstGeom>
          <a:noFill/>
          <a:ln>
            <a:noFill/>
          </a:ln>
        </p:spPr>
        <p:txBody>
          <a:bodyPr anchorCtr="0" anchor="t" bIns="45700" lIns="0" spcFirstLastPara="1" rIns="91425" wrap="square" tIns="45700">
            <a:normAutofit/>
          </a:bodyPr>
          <a:lstStyle>
            <a:lvl1pPr indent="-228600" lvl="0" marL="457200" algn="l">
              <a:lnSpc>
                <a:spcPct val="90000"/>
              </a:lnSpc>
              <a:spcBef>
                <a:spcPts val="1000"/>
              </a:spcBef>
              <a:spcAft>
                <a:spcPts val="0"/>
              </a:spcAft>
              <a:buSzPts val="1620"/>
              <a:buNone/>
              <a:defRPr b="1" sz="1800">
                <a:solidFill>
                  <a:srgbClr val="353535"/>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4"/>
          <p:cNvSpPr/>
          <p:nvPr/>
        </p:nvSpPr>
        <p:spPr>
          <a:xfrm>
            <a:off x="11506200" y="9797"/>
            <a:ext cx="570641" cy="102440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ogo&#10;&#10;Description automatically generated" id="31" name="Google Shape;31;p4"/>
          <p:cNvPicPr preferRelativeResize="0"/>
          <p:nvPr/>
        </p:nvPicPr>
        <p:blipFill rotWithShape="1">
          <a:blip r:embed="rId2">
            <a:alphaModFix/>
          </a:blip>
          <a:srcRect b="0" l="0" r="0" t="0"/>
          <a:stretch/>
        </p:blipFill>
        <p:spPr>
          <a:xfrm>
            <a:off x="11563459" y="232022"/>
            <a:ext cx="456122" cy="71676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1 column">
  <p:cSld name="Title and Content_1 column">
    <p:spTree>
      <p:nvGrpSpPr>
        <p:cNvPr id="32" name="Shape 32"/>
        <p:cNvGrpSpPr/>
        <p:nvPr/>
      </p:nvGrpSpPr>
      <p:grpSpPr>
        <a:xfrm>
          <a:off x="0" y="0"/>
          <a:ext cx="0" cy="0"/>
          <a:chOff x="0" y="0"/>
          <a:chExt cx="0" cy="0"/>
        </a:xfrm>
      </p:grpSpPr>
      <p:sp>
        <p:nvSpPr>
          <p:cNvPr id="33" name="Google Shape;33;p5"/>
          <p:cNvSpPr txBox="1"/>
          <p:nvPr>
            <p:ph type="title"/>
          </p:nvPr>
        </p:nvSpPr>
        <p:spPr>
          <a:xfrm>
            <a:off x="495300" y="457200"/>
            <a:ext cx="10668000" cy="1066800"/>
          </a:xfrm>
          <a:prstGeom prst="rect">
            <a:avLst/>
          </a:prstGeom>
          <a:noFill/>
          <a:ln>
            <a:noFill/>
          </a:ln>
        </p:spPr>
        <p:txBody>
          <a:bodyPr anchorCtr="0" anchor="b" bIns="0" lIns="0" spcFirstLastPara="1" rIns="91425" wrap="square" tIns="45700">
            <a:normAutofit/>
          </a:bodyPr>
          <a:lstStyle>
            <a:lvl1pPr lvl="0" algn="l">
              <a:lnSpc>
                <a:spcPct val="90000"/>
              </a:lnSpc>
              <a:spcBef>
                <a:spcPts val="0"/>
              </a:spcBef>
              <a:spcAft>
                <a:spcPts val="0"/>
              </a:spcAft>
              <a:buClr>
                <a:srgbClr val="353535"/>
              </a:buClr>
              <a:buSzPts val="3400"/>
              <a:buFont typeface="Red Hat Text"/>
              <a:buNone/>
              <a:defRPr b="1" i="0" sz="3400">
                <a:solidFill>
                  <a:srgbClr val="353535"/>
                </a:solidFill>
                <a:latin typeface="Red Hat Text"/>
                <a:ea typeface="Red Hat Text"/>
                <a:cs typeface="Red Hat Text"/>
                <a:sym typeface="Red Hat Tex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5"/>
          <p:cNvSpPr txBox="1"/>
          <p:nvPr>
            <p:ph idx="11" type="ftr"/>
          </p:nvPr>
        </p:nvSpPr>
        <p:spPr>
          <a:xfrm>
            <a:off x="0" y="6505057"/>
            <a:ext cx="1060586" cy="344710"/>
          </a:xfrm>
          <a:prstGeom prst="rect">
            <a:avLst/>
          </a:prstGeom>
          <a:solidFill>
            <a:schemeClr val="accent1"/>
          </a:solidFill>
          <a:ln>
            <a:noFill/>
          </a:ln>
        </p:spPr>
        <p:txBody>
          <a:bodyPr anchorCtr="0" anchor="ctr" bIns="64000" lIns="91425" spcFirstLastPara="1" rIns="91425" wrap="square" tIns="64000">
            <a:sp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p:nvPr/>
        </p:nvSpPr>
        <p:spPr>
          <a:xfrm>
            <a:off x="495300" y="1625704"/>
            <a:ext cx="471523" cy="9400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 name="Google Shape;36;p5"/>
          <p:cNvSpPr txBox="1"/>
          <p:nvPr>
            <p:ph idx="1" type="body"/>
          </p:nvPr>
        </p:nvSpPr>
        <p:spPr>
          <a:xfrm>
            <a:off x="1485900" y="1840447"/>
            <a:ext cx="9677400" cy="4446053"/>
          </a:xfrm>
          <a:prstGeom prst="rect">
            <a:avLst/>
          </a:prstGeom>
          <a:noFill/>
          <a:ln>
            <a:noFill/>
          </a:ln>
        </p:spPr>
        <p:txBody>
          <a:bodyPr anchorCtr="0" anchor="t" bIns="45700" lIns="0" spcFirstLastPara="1" rIns="91425" wrap="square" tIns="45700">
            <a:normAutofit/>
          </a:bodyPr>
          <a:lstStyle>
            <a:lvl1pPr indent="-377190" lvl="0" marL="457200" algn="l">
              <a:lnSpc>
                <a:spcPct val="90000"/>
              </a:lnSpc>
              <a:spcBef>
                <a:spcPts val="1000"/>
              </a:spcBef>
              <a:spcAft>
                <a:spcPts val="0"/>
              </a:spcAft>
              <a:buSzPts val="2340"/>
              <a:buFont typeface="Arial"/>
              <a:buChar char="•"/>
              <a:defRPr sz="2600">
                <a:solidFill>
                  <a:srgbClr val="353535"/>
                </a:solidFill>
              </a:defRPr>
            </a:lvl1pPr>
            <a:lvl2pPr indent="-361950" lvl="1" marL="914400" algn="l">
              <a:lnSpc>
                <a:spcPct val="90000"/>
              </a:lnSpc>
              <a:spcBef>
                <a:spcPts val="500"/>
              </a:spcBef>
              <a:spcAft>
                <a:spcPts val="0"/>
              </a:spcAft>
              <a:buClr>
                <a:schemeClr val="dk1"/>
              </a:buClr>
              <a:buSzPts val="2100"/>
              <a:buChar char="•"/>
              <a:defRPr sz="2100"/>
            </a:lvl2pPr>
            <a:lvl3pPr indent="-361950" lvl="2" marL="1371600" algn="l">
              <a:lnSpc>
                <a:spcPct val="90000"/>
              </a:lnSpc>
              <a:spcBef>
                <a:spcPts val="500"/>
              </a:spcBef>
              <a:spcAft>
                <a:spcPts val="0"/>
              </a:spcAft>
              <a:buClr>
                <a:schemeClr val="dk1"/>
              </a:buClr>
              <a:buSzPts val="2100"/>
              <a:buChar char="•"/>
              <a:defRPr sz="2100"/>
            </a:lvl3pPr>
            <a:lvl4pPr indent="-361950" lvl="3" marL="1828800" algn="l">
              <a:lnSpc>
                <a:spcPct val="90000"/>
              </a:lnSpc>
              <a:spcBef>
                <a:spcPts val="500"/>
              </a:spcBef>
              <a:spcAft>
                <a:spcPts val="0"/>
              </a:spcAft>
              <a:buClr>
                <a:schemeClr val="dk1"/>
              </a:buClr>
              <a:buSzPts val="2100"/>
              <a:buChar char="•"/>
              <a:defRPr sz="2100"/>
            </a:lvl4pPr>
            <a:lvl5pPr indent="-361950" lvl="4" marL="2286000" algn="l">
              <a:lnSpc>
                <a:spcPct val="90000"/>
              </a:lnSpc>
              <a:spcBef>
                <a:spcPts val="500"/>
              </a:spcBef>
              <a:spcAft>
                <a:spcPts val="0"/>
              </a:spcAft>
              <a:buClr>
                <a:schemeClr val="dk1"/>
              </a:buClr>
              <a:buSzPts val="2100"/>
              <a:buChar char="•"/>
              <a:defRPr sz="2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
          <p:cNvSpPr txBox="1"/>
          <p:nvPr>
            <p:ph idx="2" type="body"/>
          </p:nvPr>
        </p:nvSpPr>
        <p:spPr>
          <a:xfrm>
            <a:off x="0" y="6498293"/>
            <a:ext cx="6697346" cy="352084"/>
          </a:xfrm>
          <a:prstGeom prst="rect">
            <a:avLst/>
          </a:prstGeom>
          <a:solidFill>
            <a:schemeClr val="accent1"/>
          </a:solidFill>
          <a:ln>
            <a:noFill/>
          </a:ln>
        </p:spPr>
        <p:txBody>
          <a:bodyPr anchorCtr="0" anchor="ctr" bIns="91425" lIns="274300" spcFirstLastPara="1" rIns="182875" wrap="square" tIns="64000">
            <a:spAutoFit/>
          </a:bodyPr>
          <a:lstStyle>
            <a:lvl1pPr indent="-228600" lvl="0" marL="457200" algn="l">
              <a:lnSpc>
                <a:spcPct val="90000"/>
              </a:lnSpc>
              <a:spcBef>
                <a:spcPts val="1000"/>
              </a:spcBef>
              <a:spcAft>
                <a:spcPts val="0"/>
              </a:spcAft>
              <a:buSzPts val="1260"/>
              <a:buNone/>
              <a:defRPr sz="1400">
                <a:solidFill>
                  <a:schemeClr val="lt1"/>
                </a:solidFill>
              </a:defRPr>
            </a:lvl1pPr>
            <a:lvl2pPr indent="-317500" lvl="1" marL="914400" algn="l">
              <a:lnSpc>
                <a:spcPct val="90000"/>
              </a:lnSpc>
              <a:spcBef>
                <a:spcPts val="500"/>
              </a:spcBef>
              <a:spcAft>
                <a:spcPts val="0"/>
              </a:spcAft>
              <a:buClr>
                <a:schemeClr val="dk1"/>
              </a:buClr>
              <a:buSzPts val="1400"/>
              <a:buChar char="•"/>
              <a:defRPr sz="1400"/>
            </a:lvl2pPr>
            <a:lvl3pPr indent="-317500" lvl="2" marL="1371600" algn="l">
              <a:lnSpc>
                <a:spcPct val="90000"/>
              </a:lnSpc>
              <a:spcBef>
                <a:spcPts val="500"/>
              </a:spcBef>
              <a:spcAft>
                <a:spcPts val="0"/>
              </a:spcAft>
              <a:buClr>
                <a:schemeClr val="dk1"/>
              </a:buClr>
              <a:buSzPts val="1400"/>
              <a:buChar char="•"/>
              <a:defRPr sz="1400"/>
            </a:lvl3pPr>
            <a:lvl4pPr indent="-317500" lvl="3" marL="1828800" algn="l">
              <a:lnSpc>
                <a:spcPct val="90000"/>
              </a:lnSpc>
              <a:spcBef>
                <a:spcPts val="500"/>
              </a:spcBef>
              <a:spcAft>
                <a:spcPts val="0"/>
              </a:spcAft>
              <a:buClr>
                <a:schemeClr val="dk1"/>
              </a:buClr>
              <a:buSzPts val="1400"/>
              <a:buChar char="•"/>
              <a:defRPr sz="1400"/>
            </a:lvl4pPr>
            <a:lvl5pPr indent="-317500" lvl="4" marL="2286000" algn="l">
              <a:lnSpc>
                <a:spcPct val="90000"/>
              </a:lnSpc>
              <a:spcBef>
                <a:spcPts val="5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2 columns">
  <p:cSld name="Title and Content_2 columns">
    <p:spTree>
      <p:nvGrpSpPr>
        <p:cNvPr id="38" name="Shape 38"/>
        <p:cNvGrpSpPr/>
        <p:nvPr/>
      </p:nvGrpSpPr>
      <p:grpSpPr>
        <a:xfrm>
          <a:off x="0" y="0"/>
          <a:ext cx="0" cy="0"/>
          <a:chOff x="0" y="0"/>
          <a:chExt cx="0" cy="0"/>
        </a:xfrm>
      </p:grpSpPr>
      <p:sp>
        <p:nvSpPr>
          <p:cNvPr id="39" name="Google Shape;39;p6"/>
          <p:cNvSpPr txBox="1"/>
          <p:nvPr>
            <p:ph type="title"/>
          </p:nvPr>
        </p:nvSpPr>
        <p:spPr>
          <a:xfrm>
            <a:off x="495300" y="457200"/>
            <a:ext cx="10668000" cy="1066800"/>
          </a:xfrm>
          <a:prstGeom prst="rect">
            <a:avLst/>
          </a:prstGeom>
          <a:noFill/>
          <a:ln>
            <a:noFill/>
          </a:ln>
        </p:spPr>
        <p:txBody>
          <a:bodyPr anchorCtr="0" anchor="b" bIns="0" lIns="0" spcFirstLastPara="1" rIns="91425" wrap="square" tIns="45700">
            <a:normAutofit/>
          </a:bodyPr>
          <a:lstStyle>
            <a:lvl1pPr lvl="0" algn="l">
              <a:lnSpc>
                <a:spcPct val="90000"/>
              </a:lnSpc>
              <a:spcBef>
                <a:spcPts val="0"/>
              </a:spcBef>
              <a:spcAft>
                <a:spcPts val="0"/>
              </a:spcAft>
              <a:buClr>
                <a:srgbClr val="353535"/>
              </a:buClr>
              <a:buSzPts val="3400"/>
              <a:buFont typeface="Red Hat Text"/>
              <a:buNone/>
              <a:defRPr b="1" i="0" sz="3400">
                <a:solidFill>
                  <a:srgbClr val="353535"/>
                </a:solidFill>
                <a:latin typeface="Red Hat Text"/>
                <a:ea typeface="Red Hat Text"/>
                <a:cs typeface="Red Hat Text"/>
                <a:sym typeface="Red Hat Tex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6"/>
          <p:cNvSpPr txBox="1"/>
          <p:nvPr>
            <p:ph idx="11" type="ftr"/>
          </p:nvPr>
        </p:nvSpPr>
        <p:spPr>
          <a:xfrm>
            <a:off x="0" y="6505057"/>
            <a:ext cx="1060586" cy="344710"/>
          </a:xfrm>
          <a:prstGeom prst="rect">
            <a:avLst/>
          </a:prstGeom>
          <a:solidFill>
            <a:schemeClr val="accent1"/>
          </a:solidFill>
          <a:ln>
            <a:noFill/>
          </a:ln>
        </p:spPr>
        <p:txBody>
          <a:bodyPr anchorCtr="0" anchor="ctr" bIns="64000" lIns="91425" spcFirstLastPara="1" rIns="91425" wrap="square" tIns="64000">
            <a:sp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6"/>
          <p:cNvSpPr/>
          <p:nvPr/>
        </p:nvSpPr>
        <p:spPr>
          <a:xfrm>
            <a:off x="495300" y="1625704"/>
            <a:ext cx="471523" cy="9400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 name="Google Shape;42;p6"/>
          <p:cNvSpPr txBox="1"/>
          <p:nvPr>
            <p:ph idx="1" type="body"/>
          </p:nvPr>
        </p:nvSpPr>
        <p:spPr>
          <a:xfrm>
            <a:off x="1485900" y="1840447"/>
            <a:ext cx="4482548" cy="4446053"/>
          </a:xfrm>
          <a:prstGeom prst="rect">
            <a:avLst/>
          </a:prstGeom>
          <a:noFill/>
          <a:ln>
            <a:noFill/>
          </a:ln>
        </p:spPr>
        <p:txBody>
          <a:bodyPr anchorCtr="0" anchor="t" bIns="45700" lIns="0" spcFirstLastPara="1" rIns="91425" wrap="square" tIns="45700">
            <a:normAutofit/>
          </a:bodyPr>
          <a:lstStyle>
            <a:lvl1pPr indent="-377190" lvl="0" marL="457200" algn="l">
              <a:lnSpc>
                <a:spcPct val="90000"/>
              </a:lnSpc>
              <a:spcBef>
                <a:spcPts val="1000"/>
              </a:spcBef>
              <a:spcAft>
                <a:spcPts val="0"/>
              </a:spcAft>
              <a:buSzPts val="2340"/>
              <a:buFont typeface="Arial"/>
              <a:buChar char="•"/>
              <a:defRPr sz="2600">
                <a:solidFill>
                  <a:schemeClr val="dk1"/>
                </a:solidFill>
              </a:defRPr>
            </a:lvl1pPr>
            <a:lvl2pPr indent="-361950" lvl="1" marL="914400" algn="l">
              <a:lnSpc>
                <a:spcPct val="90000"/>
              </a:lnSpc>
              <a:spcBef>
                <a:spcPts val="500"/>
              </a:spcBef>
              <a:spcAft>
                <a:spcPts val="0"/>
              </a:spcAft>
              <a:buClr>
                <a:schemeClr val="dk1"/>
              </a:buClr>
              <a:buSzPts val="2100"/>
              <a:buChar char="•"/>
              <a:defRPr sz="2100"/>
            </a:lvl2pPr>
            <a:lvl3pPr indent="-361950" lvl="2" marL="1371600" algn="l">
              <a:lnSpc>
                <a:spcPct val="90000"/>
              </a:lnSpc>
              <a:spcBef>
                <a:spcPts val="500"/>
              </a:spcBef>
              <a:spcAft>
                <a:spcPts val="0"/>
              </a:spcAft>
              <a:buClr>
                <a:schemeClr val="dk1"/>
              </a:buClr>
              <a:buSzPts val="2100"/>
              <a:buChar char="•"/>
              <a:defRPr sz="2100"/>
            </a:lvl3pPr>
            <a:lvl4pPr indent="-361950" lvl="3" marL="1828800" algn="l">
              <a:lnSpc>
                <a:spcPct val="90000"/>
              </a:lnSpc>
              <a:spcBef>
                <a:spcPts val="500"/>
              </a:spcBef>
              <a:spcAft>
                <a:spcPts val="0"/>
              </a:spcAft>
              <a:buClr>
                <a:schemeClr val="dk1"/>
              </a:buClr>
              <a:buSzPts val="2100"/>
              <a:buChar char="•"/>
              <a:defRPr sz="2100"/>
            </a:lvl4pPr>
            <a:lvl5pPr indent="-361950" lvl="4" marL="2286000" algn="l">
              <a:lnSpc>
                <a:spcPct val="90000"/>
              </a:lnSpc>
              <a:spcBef>
                <a:spcPts val="500"/>
              </a:spcBef>
              <a:spcAft>
                <a:spcPts val="0"/>
              </a:spcAft>
              <a:buClr>
                <a:schemeClr val="dk1"/>
              </a:buClr>
              <a:buSzPts val="2100"/>
              <a:buChar char="•"/>
              <a:defRPr sz="2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6"/>
          <p:cNvSpPr txBox="1"/>
          <p:nvPr>
            <p:ph idx="2" type="body"/>
          </p:nvPr>
        </p:nvSpPr>
        <p:spPr>
          <a:xfrm>
            <a:off x="0" y="6498293"/>
            <a:ext cx="6697346" cy="352084"/>
          </a:xfrm>
          <a:prstGeom prst="rect">
            <a:avLst/>
          </a:prstGeom>
          <a:solidFill>
            <a:schemeClr val="accent1"/>
          </a:solidFill>
          <a:ln>
            <a:noFill/>
          </a:ln>
        </p:spPr>
        <p:txBody>
          <a:bodyPr anchorCtr="0" anchor="ctr" bIns="91425" lIns="274300" spcFirstLastPara="1" rIns="182875" wrap="square" tIns="64000">
            <a:spAutoFit/>
          </a:bodyPr>
          <a:lstStyle>
            <a:lvl1pPr indent="-228600" lvl="0" marL="457200" algn="l">
              <a:lnSpc>
                <a:spcPct val="90000"/>
              </a:lnSpc>
              <a:spcBef>
                <a:spcPts val="1000"/>
              </a:spcBef>
              <a:spcAft>
                <a:spcPts val="0"/>
              </a:spcAft>
              <a:buSzPts val="1260"/>
              <a:buNone/>
              <a:defRPr sz="1400">
                <a:solidFill>
                  <a:schemeClr val="lt1"/>
                </a:solidFill>
              </a:defRPr>
            </a:lvl1pPr>
            <a:lvl2pPr indent="-317500" lvl="1" marL="914400" algn="l">
              <a:lnSpc>
                <a:spcPct val="90000"/>
              </a:lnSpc>
              <a:spcBef>
                <a:spcPts val="500"/>
              </a:spcBef>
              <a:spcAft>
                <a:spcPts val="0"/>
              </a:spcAft>
              <a:buClr>
                <a:schemeClr val="dk1"/>
              </a:buClr>
              <a:buSzPts val="1400"/>
              <a:buChar char="•"/>
              <a:defRPr sz="1400"/>
            </a:lvl2pPr>
            <a:lvl3pPr indent="-317500" lvl="2" marL="1371600" algn="l">
              <a:lnSpc>
                <a:spcPct val="90000"/>
              </a:lnSpc>
              <a:spcBef>
                <a:spcPts val="500"/>
              </a:spcBef>
              <a:spcAft>
                <a:spcPts val="0"/>
              </a:spcAft>
              <a:buClr>
                <a:schemeClr val="dk1"/>
              </a:buClr>
              <a:buSzPts val="1400"/>
              <a:buChar char="•"/>
              <a:defRPr sz="1400"/>
            </a:lvl3pPr>
            <a:lvl4pPr indent="-317500" lvl="3" marL="1828800" algn="l">
              <a:lnSpc>
                <a:spcPct val="90000"/>
              </a:lnSpc>
              <a:spcBef>
                <a:spcPts val="500"/>
              </a:spcBef>
              <a:spcAft>
                <a:spcPts val="0"/>
              </a:spcAft>
              <a:buClr>
                <a:schemeClr val="dk1"/>
              </a:buClr>
              <a:buSzPts val="1400"/>
              <a:buChar char="•"/>
              <a:defRPr sz="1400"/>
            </a:lvl4pPr>
            <a:lvl5pPr indent="-317500" lvl="4" marL="2286000" algn="l">
              <a:lnSpc>
                <a:spcPct val="90000"/>
              </a:lnSpc>
              <a:spcBef>
                <a:spcPts val="5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3" type="body"/>
          </p:nvPr>
        </p:nvSpPr>
        <p:spPr>
          <a:xfrm>
            <a:off x="6223554" y="1840447"/>
            <a:ext cx="4939746" cy="4446053"/>
          </a:xfrm>
          <a:prstGeom prst="rect">
            <a:avLst/>
          </a:prstGeom>
          <a:noFill/>
          <a:ln>
            <a:noFill/>
          </a:ln>
        </p:spPr>
        <p:txBody>
          <a:bodyPr anchorCtr="0" anchor="t" bIns="45700" lIns="0" spcFirstLastPara="1" rIns="91425" wrap="square" tIns="45700">
            <a:normAutofit/>
          </a:bodyPr>
          <a:lstStyle>
            <a:lvl1pPr indent="-377190" lvl="0" marL="457200" algn="l">
              <a:lnSpc>
                <a:spcPct val="90000"/>
              </a:lnSpc>
              <a:spcBef>
                <a:spcPts val="1000"/>
              </a:spcBef>
              <a:spcAft>
                <a:spcPts val="0"/>
              </a:spcAft>
              <a:buSzPts val="2340"/>
              <a:buFont typeface="Arial"/>
              <a:buChar char="•"/>
              <a:defRPr sz="2600">
                <a:solidFill>
                  <a:schemeClr val="dk1"/>
                </a:solidFill>
              </a:defRPr>
            </a:lvl1pPr>
            <a:lvl2pPr indent="-361950" lvl="1" marL="914400" algn="l">
              <a:lnSpc>
                <a:spcPct val="90000"/>
              </a:lnSpc>
              <a:spcBef>
                <a:spcPts val="500"/>
              </a:spcBef>
              <a:spcAft>
                <a:spcPts val="0"/>
              </a:spcAft>
              <a:buClr>
                <a:schemeClr val="dk1"/>
              </a:buClr>
              <a:buSzPts val="2100"/>
              <a:buChar char="•"/>
              <a:defRPr sz="2100"/>
            </a:lvl2pPr>
            <a:lvl3pPr indent="-361950" lvl="2" marL="1371600" algn="l">
              <a:lnSpc>
                <a:spcPct val="90000"/>
              </a:lnSpc>
              <a:spcBef>
                <a:spcPts val="500"/>
              </a:spcBef>
              <a:spcAft>
                <a:spcPts val="0"/>
              </a:spcAft>
              <a:buClr>
                <a:schemeClr val="dk1"/>
              </a:buClr>
              <a:buSzPts val="2100"/>
              <a:buChar char="•"/>
              <a:defRPr sz="2100"/>
            </a:lvl3pPr>
            <a:lvl4pPr indent="-361950" lvl="3" marL="1828800" algn="l">
              <a:lnSpc>
                <a:spcPct val="90000"/>
              </a:lnSpc>
              <a:spcBef>
                <a:spcPts val="500"/>
              </a:spcBef>
              <a:spcAft>
                <a:spcPts val="0"/>
              </a:spcAft>
              <a:buClr>
                <a:schemeClr val="dk1"/>
              </a:buClr>
              <a:buSzPts val="2100"/>
              <a:buChar char="•"/>
              <a:defRPr sz="2100"/>
            </a:lvl4pPr>
            <a:lvl5pPr indent="-361950" lvl="4" marL="2286000" algn="l">
              <a:lnSpc>
                <a:spcPct val="90000"/>
              </a:lnSpc>
              <a:spcBef>
                <a:spcPts val="500"/>
              </a:spcBef>
              <a:spcAft>
                <a:spcPts val="0"/>
              </a:spcAft>
              <a:buClr>
                <a:schemeClr val="dk1"/>
              </a:buClr>
              <a:buSzPts val="2100"/>
              <a:buChar char="•"/>
              <a:defRPr sz="2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_red">
  <p:cSld name="Section Header_red">
    <p:spTree>
      <p:nvGrpSpPr>
        <p:cNvPr id="45" name="Shape 45"/>
        <p:cNvGrpSpPr/>
        <p:nvPr/>
      </p:nvGrpSpPr>
      <p:grpSpPr>
        <a:xfrm>
          <a:off x="0" y="0"/>
          <a:ext cx="0" cy="0"/>
          <a:chOff x="0" y="0"/>
          <a:chExt cx="0" cy="0"/>
        </a:xfrm>
      </p:grpSpPr>
      <p:pic>
        <p:nvPicPr>
          <p:cNvPr id="46" name="Google Shape;46;p7"/>
          <p:cNvPicPr preferRelativeResize="0"/>
          <p:nvPr/>
        </p:nvPicPr>
        <p:blipFill rotWithShape="1">
          <a:blip r:embed="rId2">
            <a:alphaModFix/>
          </a:blip>
          <a:srcRect b="0" l="0" r="0" t="0"/>
          <a:stretch/>
        </p:blipFill>
        <p:spPr>
          <a:xfrm>
            <a:off x="0" y="-8234"/>
            <a:ext cx="12192000" cy="6858000"/>
          </a:xfrm>
          <a:prstGeom prst="rect">
            <a:avLst/>
          </a:prstGeom>
          <a:noFill/>
          <a:ln>
            <a:noFill/>
          </a:ln>
        </p:spPr>
      </p:pic>
      <p:sp>
        <p:nvSpPr>
          <p:cNvPr id="47" name="Google Shape;47;p7"/>
          <p:cNvSpPr/>
          <p:nvPr/>
        </p:nvSpPr>
        <p:spPr>
          <a:xfrm>
            <a:off x="0" y="1024128"/>
            <a:ext cx="11163300" cy="582563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 name="Google Shape;48;p7"/>
          <p:cNvSpPr txBox="1"/>
          <p:nvPr>
            <p:ph idx="1" type="body"/>
          </p:nvPr>
        </p:nvSpPr>
        <p:spPr>
          <a:xfrm>
            <a:off x="1485900" y="4226928"/>
            <a:ext cx="5264150" cy="354459"/>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1000"/>
              </a:spcBef>
              <a:spcAft>
                <a:spcPts val="0"/>
              </a:spcAft>
              <a:buSzPts val="2070"/>
              <a:buNone/>
              <a:defRPr sz="2300">
                <a:solidFill>
                  <a:srgbClr val="E8E8E8"/>
                </a:solidFill>
              </a:defRPr>
            </a:lvl1pPr>
            <a:lvl2pPr indent="-361950" lvl="1" marL="914400" algn="l">
              <a:lnSpc>
                <a:spcPct val="90000"/>
              </a:lnSpc>
              <a:spcBef>
                <a:spcPts val="500"/>
              </a:spcBef>
              <a:spcAft>
                <a:spcPts val="0"/>
              </a:spcAft>
              <a:buClr>
                <a:schemeClr val="dk1"/>
              </a:buClr>
              <a:buSzPts val="2100"/>
              <a:buChar char="•"/>
              <a:defRPr sz="2100"/>
            </a:lvl2pPr>
            <a:lvl3pPr indent="-361950" lvl="2" marL="1371600" algn="l">
              <a:lnSpc>
                <a:spcPct val="90000"/>
              </a:lnSpc>
              <a:spcBef>
                <a:spcPts val="500"/>
              </a:spcBef>
              <a:spcAft>
                <a:spcPts val="0"/>
              </a:spcAft>
              <a:buClr>
                <a:schemeClr val="dk1"/>
              </a:buClr>
              <a:buSzPts val="2100"/>
              <a:buChar char="•"/>
              <a:defRPr sz="2100"/>
            </a:lvl3pPr>
            <a:lvl4pPr indent="-361950" lvl="3" marL="1828800" algn="l">
              <a:lnSpc>
                <a:spcPct val="90000"/>
              </a:lnSpc>
              <a:spcBef>
                <a:spcPts val="500"/>
              </a:spcBef>
              <a:spcAft>
                <a:spcPts val="0"/>
              </a:spcAft>
              <a:buClr>
                <a:schemeClr val="dk1"/>
              </a:buClr>
              <a:buSzPts val="2100"/>
              <a:buChar char="•"/>
              <a:defRPr sz="2100"/>
            </a:lvl4pPr>
            <a:lvl5pPr indent="-361950" lvl="4" marL="2286000" algn="l">
              <a:lnSpc>
                <a:spcPct val="90000"/>
              </a:lnSpc>
              <a:spcBef>
                <a:spcPts val="500"/>
              </a:spcBef>
              <a:spcAft>
                <a:spcPts val="0"/>
              </a:spcAft>
              <a:buClr>
                <a:schemeClr val="dk1"/>
              </a:buClr>
              <a:buSzPts val="2100"/>
              <a:buChar char="•"/>
              <a:defRPr sz="2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7"/>
          <p:cNvSpPr/>
          <p:nvPr/>
        </p:nvSpPr>
        <p:spPr>
          <a:xfrm>
            <a:off x="8714232" y="1024128"/>
            <a:ext cx="2449068" cy="5833872"/>
          </a:xfrm>
          <a:custGeom>
            <a:rect b="b" l="l" r="r" t="t"/>
            <a:pathLst>
              <a:path extrusionOk="0" h="6193766" w="3290316">
                <a:moveTo>
                  <a:pt x="0" y="0"/>
                </a:moveTo>
                <a:lnTo>
                  <a:pt x="1490472" y="0"/>
                </a:lnTo>
                <a:lnTo>
                  <a:pt x="2980944" y="0"/>
                </a:lnTo>
                <a:lnTo>
                  <a:pt x="3290316" y="0"/>
                </a:lnTo>
                <a:lnTo>
                  <a:pt x="3290316" y="6185532"/>
                </a:lnTo>
                <a:lnTo>
                  <a:pt x="1492453" y="6185532"/>
                </a:lnTo>
                <a:lnTo>
                  <a:pt x="1490472" y="6193766"/>
                </a:lnTo>
                <a:close/>
              </a:path>
            </a:pathLst>
          </a:custGeom>
          <a:solidFill>
            <a:srgbClr val="930309">
              <a:alpha val="2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 name="Google Shape;50;p7"/>
          <p:cNvSpPr/>
          <p:nvPr/>
        </p:nvSpPr>
        <p:spPr>
          <a:xfrm>
            <a:off x="11507059" y="0"/>
            <a:ext cx="570641" cy="102440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ogo&#10;&#10;Description automatically generated" id="51" name="Google Shape;51;p7"/>
          <p:cNvPicPr preferRelativeResize="0"/>
          <p:nvPr/>
        </p:nvPicPr>
        <p:blipFill rotWithShape="1">
          <a:blip r:embed="rId3">
            <a:alphaModFix/>
          </a:blip>
          <a:srcRect b="0" l="0" r="0" t="0"/>
          <a:stretch/>
        </p:blipFill>
        <p:spPr>
          <a:xfrm>
            <a:off x="11564318" y="222225"/>
            <a:ext cx="456122" cy="716763"/>
          </a:xfrm>
          <a:prstGeom prst="rect">
            <a:avLst/>
          </a:prstGeom>
          <a:noFill/>
          <a:ln>
            <a:noFill/>
          </a:ln>
        </p:spPr>
      </p:pic>
      <p:sp>
        <p:nvSpPr>
          <p:cNvPr id="52" name="Google Shape;52;p7"/>
          <p:cNvSpPr/>
          <p:nvPr/>
        </p:nvSpPr>
        <p:spPr>
          <a:xfrm>
            <a:off x="1485900" y="4007404"/>
            <a:ext cx="471523" cy="940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 name="Google Shape;53;p7"/>
          <p:cNvSpPr txBox="1"/>
          <p:nvPr>
            <p:ph type="title"/>
          </p:nvPr>
        </p:nvSpPr>
        <p:spPr>
          <a:xfrm>
            <a:off x="1485900" y="2514600"/>
            <a:ext cx="8279202" cy="1367286"/>
          </a:xfrm>
          <a:prstGeom prst="rect">
            <a:avLst/>
          </a:prstGeom>
          <a:noFill/>
          <a:ln>
            <a:noFill/>
          </a:ln>
        </p:spPr>
        <p:txBody>
          <a:bodyPr anchorCtr="0" anchor="b" bIns="0" lIns="0" spcFirstLastPara="1" rIns="91425" wrap="square" tIns="45700">
            <a:normAutofit/>
          </a:bodyPr>
          <a:lstStyle>
            <a:lvl1pPr lvl="0" algn="l">
              <a:lnSpc>
                <a:spcPct val="90000"/>
              </a:lnSpc>
              <a:spcBef>
                <a:spcPts val="0"/>
              </a:spcBef>
              <a:spcAft>
                <a:spcPts val="0"/>
              </a:spcAft>
              <a:buClr>
                <a:schemeClr val="lt1"/>
              </a:buClr>
              <a:buSzPts val="4000"/>
              <a:buFont typeface="Red Hat Display"/>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_black">
  <p:cSld name="Section Header_black">
    <p:spTree>
      <p:nvGrpSpPr>
        <p:cNvPr id="54" name="Shape 54"/>
        <p:cNvGrpSpPr/>
        <p:nvPr/>
      </p:nvGrpSpPr>
      <p:grpSpPr>
        <a:xfrm>
          <a:off x="0" y="0"/>
          <a:ext cx="0" cy="0"/>
          <a:chOff x="0" y="0"/>
          <a:chExt cx="0" cy="0"/>
        </a:xfrm>
      </p:grpSpPr>
      <p:pic>
        <p:nvPicPr>
          <p:cNvPr id="55" name="Google Shape;55;p8"/>
          <p:cNvPicPr preferRelativeResize="0"/>
          <p:nvPr/>
        </p:nvPicPr>
        <p:blipFill rotWithShape="1">
          <a:blip r:embed="rId2">
            <a:alphaModFix/>
          </a:blip>
          <a:srcRect b="0" l="0" r="0" t="0"/>
          <a:stretch/>
        </p:blipFill>
        <p:spPr>
          <a:xfrm>
            <a:off x="0" y="-8234"/>
            <a:ext cx="12192000" cy="6858000"/>
          </a:xfrm>
          <a:prstGeom prst="rect">
            <a:avLst/>
          </a:prstGeom>
          <a:noFill/>
          <a:ln>
            <a:noFill/>
          </a:ln>
        </p:spPr>
      </p:pic>
      <p:sp>
        <p:nvSpPr>
          <p:cNvPr id="56" name="Google Shape;56;p8"/>
          <p:cNvSpPr/>
          <p:nvPr/>
        </p:nvSpPr>
        <p:spPr>
          <a:xfrm>
            <a:off x="0" y="1024128"/>
            <a:ext cx="11163300" cy="583387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 name="Google Shape;57;p8"/>
          <p:cNvSpPr txBox="1"/>
          <p:nvPr>
            <p:ph idx="1" type="body"/>
          </p:nvPr>
        </p:nvSpPr>
        <p:spPr>
          <a:xfrm>
            <a:off x="1485900" y="4226928"/>
            <a:ext cx="5264150" cy="354459"/>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1000"/>
              </a:spcBef>
              <a:spcAft>
                <a:spcPts val="0"/>
              </a:spcAft>
              <a:buSzPts val="2070"/>
              <a:buNone/>
              <a:defRPr sz="2300">
                <a:solidFill>
                  <a:srgbClr val="C7C7C7"/>
                </a:solidFill>
              </a:defRPr>
            </a:lvl1pPr>
            <a:lvl2pPr indent="-361950" lvl="1" marL="914400" algn="l">
              <a:lnSpc>
                <a:spcPct val="90000"/>
              </a:lnSpc>
              <a:spcBef>
                <a:spcPts val="500"/>
              </a:spcBef>
              <a:spcAft>
                <a:spcPts val="0"/>
              </a:spcAft>
              <a:buClr>
                <a:schemeClr val="dk1"/>
              </a:buClr>
              <a:buSzPts val="2100"/>
              <a:buChar char="•"/>
              <a:defRPr sz="2100"/>
            </a:lvl2pPr>
            <a:lvl3pPr indent="-361950" lvl="2" marL="1371600" algn="l">
              <a:lnSpc>
                <a:spcPct val="90000"/>
              </a:lnSpc>
              <a:spcBef>
                <a:spcPts val="500"/>
              </a:spcBef>
              <a:spcAft>
                <a:spcPts val="0"/>
              </a:spcAft>
              <a:buClr>
                <a:schemeClr val="dk1"/>
              </a:buClr>
              <a:buSzPts val="2100"/>
              <a:buChar char="•"/>
              <a:defRPr sz="2100"/>
            </a:lvl3pPr>
            <a:lvl4pPr indent="-361950" lvl="3" marL="1828800" algn="l">
              <a:lnSpc>
                <a:spcPct val="90000"/>
              </a:lnSpc>
              <a:spcBef>
                <a:spcPts val="500"/>
              </a:spcBef>
              <a:spcAft>
                <a:spcPts val="0"/>
              </a:spcAft>
              <a:buClr>
                <a:schemeClr val="dk1"/>
              </a:buClr>
              <a:buSzPts val="2100"/>
              <a:buChar char="•"/>
              <a:defRPr sz="2100"/>
            </a:lvl4pPr>
            <a:lvl5pPr indent="-361950" lvl="4" marL="2286000" algn="l">
              <a:lnSpc>
                <a:spcPct val="90000"/>
              </a:lnSpc>
              <a:spcBef>
                <a:spcPts val="500"/>
              </a:spcBef>
              <a:spcAft>
                <a:spcPts val="0"/>
              </a:spcAft>
              <a:buClr>
                <a:schemeClr val="dk1"/>
              </a:buClr>
              <a:buSzPts val="2100"/>
              <a:buChar char="•"/>
              <a:defRPr sz="21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8"/>
          <p:cNvSpPr/>
          <p:nvPr/>
        </p:nvSpPr>
        <p:spPr>
          <a:xfrm>
            <a:off x="11507059" y="0"/>
            <a:ext cx="570641" cy="102440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ogo&#10;&#10;Description automatically generated" id="59" name="Google Shape;59;p8"/>
          <p:cNvPicPr preferRelativeResize="0"/>
          <p:nvPr/>
        </p:nvPicPr>
        <p:blipFill rotWithShape="1">
          <a:blip r:embed="rId3">
            <a:alphaModFix/>
          </a:blip>
          <a:srcRect b="0" l="0" r="0" t="0"/>
          <a:stretch/>
        </p:blipFill>
        <p:spPr>
          <a:xfrm>
            <a:off x="11564318" y="222225"/>
            <a:ext cx="456122" cy="716763"/>
          </a:xfrm>
          <a:prstGeom prst="rect">
            <a:avLst/>
          </a:prstGeom>
          <a:noFill/>
          <a:ln>
            <a:noFill/>
          </a:ln>
        </p:spPr>
      </p:pic>
      <p:sp>
        <p:nvSpPr>
          <p:cNvPr id="60" name="Google Shape;60;p8"/>
          <p:cNvSpPr/>
          <p:nvPr/>
        </p:nvSpPr>
        <p:spPr>
          <a:xfrm>
            <a:off x="1485900" y="4007404"/>
            <a:ext cx="471523" cy="9400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 name="Google Shape;61;p8"/>
          <p:cNvSpPr/>
          <p:nvPr/>
        </p:nvSpPr>
        <p:spPr>
          <a:xfrm>
            <a:off x="8714232" y="1024128"/>
            <a:ext cx="2449068" cy="5833872"/>
          </a:xfrm>
          <a:custGeom>
            <a:rect b="b" l="l" r="r" t="t"/>
            <a:pathLst>
              <a:path extrusionOk="0" h="6193766" w="3290316">
                <a:moveTo>
                  <a:pt x="0" y="0"/>
                </a:moveTo>
                <a:lnTo>
                  <a:pt x="1490472" y="0"/>
                </a:lnTo>
                <a:lnTo>
                  <a:pt x="2980944" y="0"/>
                </a:lnTo>
                <a:lnTo>
                  <a:pt x="3290316" y="0"/>
                </a:lnTo>
                <a:lnTo>
                  <a:pt x="3290316" y="6185532"/>
                </a:lnTo>
                <a:lnTo>
                  <a:pt x="1492453" y="6185532"/>
                </a:lnTo>
                <a:lnTo>
                  <a:pt x="1490472" y="6193766"/>
                </a:lnTo>
                <a:close/>
              </a:path>
            </a:pathLst>
          </a:custGeom>
          <a:solidFill>
            <a:srgbClr val="575757">
              <a:alpha val="2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 name="Google Shape;62;p8"/>
          <p:cNvSpPr txBox="1"/>
          <p:nvPr>
            <p:ph type="title"/>
          </p:nvPr>
        </p:nvSpPr>
        <p:spPr>
          <a:xfrm>
            <a:off x="1485900" y="2514600"/>
            <a:ext cx="8279202" cy="1367286"/>
          </a:xfrm>
          <a:prstGeom prst="rect">
            <a:avLst/>
          </a:prstGeom>
          <a:noFill/>
          <a:ln>
            <a:noFill/>
          </a:ln>
        </p:spPr>
        <p:txBody>
          <a:bodyPr anchorCtr="0" anchor="b" bIns="0" lIns="0" spcFirstLastPara="1" rIns="91425" wrap="square" tIns="45700">
            <a:normAutofit/>
          </a:bodyPr>
          <a:lstStyle>
            <a:lvl1pPr lvl="0" algn="l">
              <a:lnSpc>
                <a:spcPct val="90000"/>
              </a:lnSpc>
              <a:spcBef>
                <a:spcPts val="0"/>
              </a:spcBef>
              <a:spcAft>
                <a:spcPts val="0"/>
              </a:spcAft>
              <a:buClr>
                <a:schemeClr val="lt1"/>
              </a:buClr>
              <a:buSzPts val="4000"/>
              <a:buFont typeface="Red Hat Display"/>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63" name="Shape 63"/>
        <p:cNvGrpSpPr/>
        <p:nvPr/>
      </p:nvGrpSpPr>
      <p:grpSpPr>
        <a:xfrm>
          <a:off x="0" y="0"/>
          <a:ext cx="0" cy="0"/>
          <a:chOff x="0" y="0"/>
          <a:chExt cx="0" cy="0"/>
        </a:xfrm>
      </p:grpSpPr>
      <p:sp>
        <p:nvSpPr>
          <p:cNvPr id="64" name="Google Shape;64;p9"/>
          <p:cNvSpPr txBox="1"/>
          <p:nvPr>
            <p:ph idx="11" type="ftr"/>
          </p:nvPr>
        </p:nvSpPr>
        <p:spPr>
          <a:xfrm>
            <a:off x="0" y="6505057"/>
            <a:ext cx="1060586" cy="344710"/>
          </a:xfrm>
          <a:prstGeom prst="rect">
            <a:avLst/>
          </a:prstGeom>
          <a:solidFill>
            <a:schemeClr val="accent1"/>
          </a:solidFill>
          <a:ln>
            <a:noFill/>
          </a:ln>
        </p:spPr>
        <p:txBody>
          <a:bodyPr anchorCtr="0" anchor="ctr" bIns="64000" lIns="91425" spcFirstLastPara="1" rIns="91425" wrap="square" tIns="64000">
            <a:sp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9"/>
          <p:cNvSpPr txBox="1"/>
          <p:nvPr>
            <p:ph type="title"/>
          </p:nvPr>
        </p:nvSpPr>
        <p:spPr>
          <a:xfrm>
            <a:off x="0" y="-180753"/>
            <a:ext cx="10668000" cy="180753"/>
          </a:xfrm>
          <a:prstGeom prst="rect">
            <a:avLst/>
          </a:prstGeom>
          <a:noFill/>
          <a:ln>
            <a:noFill/>
          </a:ln>
        </p:spPr>
        <p:txBody>
          <a:bodyPr anchorCtr="0" anchor="b" bIns="0" lIns="0" spcFirstLastPara="1" rIns="0" wrap="square" tIns="45700">
            <a:normAutofit/>
          </a:bodyPr>
          <a:lstStyle>
            <a:lvl1pPr lvl="0" algn="l">
              <a:lnSpc>
                <a:spcPct val="90000"/>
              </a:lnSpc>
              <a:spcBef>
                <a:spcPts val="0"/>
              </a:spcBef>
              <a:spcAft>
                <a:spcPts val="0"/>
              </a:spcAft>
              <a:buClr>
                <a:schemeClr val="dk1"/>
              </a:buClr>
              <a:buSzPts val="1200"/>
              <a:buFont typeface="Red Hat Display"/>
              <a:buNone/>
              <a:defRPr b="0" i="0" sz="1200">
                <a:latin typeface="Red Hat Display"/>
                <a:ea typeface="Red Hat Display"/>
                <a:cs typeface="Red Hat Display"/>
                <a:sym typeface="Red Hat Displa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red" showMasterSp="0">
  <p:cSld name="End-red">
    <p:spTree>
      <p:nvGrpSpPr>
        <p:cNvPr id="66" name="Shape 66"/>
        <p:cNvGrpSpPr/>
        <p:nvPr/>
      </p:nvGrpSpPr>
      <p:grpSpPr>
        <a:xfrm>
          <a:off x="0" y="0"/>
          <a:ext cx="0" cy="0"/>
          <a:chOff x="0" y="0"/>
          <a:chExt cx="0" cy="0"/>
        </a:xfrm>
      </p:grpSpPr>
      <p:sp>
        <p:nvSpPr>
          <p:cNvPr id="67" name="Google Shape;67;p10"/>
          <p:cNvSpPr/>
          <p:nvPr/>
        </p:nvSpPr>
        <p:spPr>
          <a:xfrm>
            <a:off x="0" y="-9939"/>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UW–Madison logo in white text on a red background" id="68" name="Google Shape;68;p10"/>
          <p:cNvPicPr preferRelativeResize="0"/>
          <p:nvPr/>
        </p:nvPicPr>
        <p:blipFill rotWithShape="1">
          <a:blip r:embed="rId2">
            <a:alphaModFix/>
          </a:blip>
          <a:srcRect b="0" l="0" r="0" t="0"/>
          <a:stretch/>
        </p:blipFill>
        <p:spPr>
          <a:xfrm>
            <a:off x="4557092" y="2911281"/>
            <a:ext cx="3077817" cy="1035438"/>
          </a:xfrm>
          <a:prstGeom prst="rect">
            <a:avLst/>
          </a:prstGeom>
          <a:noFill/>
          <a:ln>
            <a:noFill/>
          </a:ln>
        </p:spPr>
      </p:pic>
      <p:sp>
        <p:nvSpPr>
          <p:cNvPr id="69" name="Google Shape;69;p10"/>
          <p:cNvSpPr txBox="1"/>
          <p:nvPr>
            <p:ph type="title"/>
          </p:nvPr>
        </p:nvSpPr>
        <p:spPr>
          <a:xfrm>
            <a:off x="0" y="-180060"/>
            <a:ext cx="10668000" cy="170121"/>
          </a:xfrm>
          <a:prstGeom prst="rect">
            <a:avLst/>
          </a:prstGeom>
          <a:noFill/>
          <a:ln>
            <a:noFill/>
          </a:ln>
        </p:spPr>
        <p:txBody>
          <a:bodyPr anchorCtr="0" anchor="b" bIns="0" lIns="0" spcFirstLastPara="1" rIns="0" wrap="square" tIns="45700">
            <a:normAutofit/>
          </a:bodyPr>
          <a:lstStyle>
            <a:lvl1pPr lvl="0" algn="l">
              <a:lnSpc>
                <a:spcPct val="90000"/>
              </a:lnSpc>
              <a:spcBef>
                <a:spcPts val="0"/>
              </a:spcBef>
              <a:spcAft>
                <a:spcPts val="0"/>
              </a:spcAft>
              <a:buClr>
                <a:schemeClr val="dk1"/>
              </a:buClr>
              <a:buSzPts val="1200"/>
              <a:buFont typeface="Red Hat Display"/>
              <a:buNone/>
              <a:defRPr b="0" i="0" sz="1200">
                <a:latin typeface="Red Hat Display"/>
                <a:ea typeface="Red Hat Display"/>
                <a:cs typeface="Red Hat Display"/>
                <a:sym typeface="Red Hat Displa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95300" y="457200"/>
            <a:ext cx="10668000" cy="1066800"/>
          </a:xfrm>
          <a:prstGeom prst="rect">
            <a:avLst/>
          </a:prstGeom>
          <a:noFill/>
          <a:ln>
            <a:noFill/>
          </a:ln>
        </p:spPr>
        <p:txBody>
          <a:bodyPr anchorCtr="0" anchor="b" bIns="0" lIns="0" spcFirstLastPara="1" rIns="0" wrap="square" tIns="45700">
            <a:normAutofit/>
          </a:bodyPr>
          <a:lstStyle>
            <a:lvl1pPr lvl="0" marR="0" rtl="0" algn="l">
              <a:lnSpc>
                <a:spcPct val="90000"/>
              </a:lnSpc>
              <a:spcBef>
                <a:spcPts val="0"/>
              </a:spcBef>
              <a:spcAft>
                <a:spcPts val="0"/>
              </a:spcAft>
              <a:buClr>
                <a:schemeClr val="dk1"/>
              </a:buClr>
              <a:buSzPts val="3200"/>
              <a:buFont typeface="Red Hat Display"/>
              <a:buNone/>
              <a:defRPr b="1" i="0" sz="3200" u="none" cap="none" strike="noStrike">
                <a:solidFill>
                  <a:schemeClr val="dk1"/>
                </a:solidFill>
                <a:latin typeface="Red Hat Display"/>
                <a:ea typeface="Red Hat Display"/>
                <a:cs typeface="Red Hat Display"/>
                <a:sym typeface="Red Hat Dis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1485900" y="1828799"/>
            <a:ext cx="9677400" cy="4457701"/>
          </a:xfrm>
          <a:prstGeom prst="rect">
            <a:avLst/>
          </a:prstGeom>
          <a:noFill/>
          <a:ln>
            <a:noFill/>
          </a:ln>
        </p:spPr>
        <p:txBody>
          <a:bodyPr anchorCtr="0" anchor="t" bIns="45700" lIns="0" spcFirstLastPara="1" rIns="91425" wrap="square" tIns="45700">
            <a:normAutofit/>
          </a:bodyPr>
          <a:lstStyle>
            <a:lvl1pPr indent="-377190" lvl="0" marL="457200" marR="0" rtl="0" algn="l">
              <a:lnSpc>
                <a:spcPct val="90000"/>
              </a:lnSpc>
              <a:spcBef>
                <a:spcPts val="1000"/>
              </a:spcBef>
              <a:spcAft>
                <a:spcPts val="0"/>
              </a:spcAft>
              <a:buClr>
                <a:schemeClr val="accent1"/>
              </a:buClr>
              <a:buSzPts val="2340"/>
              <a:buFont typeface="Arial"/>
              <a:buChar char="•"/>
              <a:defRPr b="0" i="0" sz="2600" u="none" cap="none" strike="noStrike">
                <a:solidFill>
                  <a:schemeClr val="dk1"/>
                </a:solidFill>
                <a:latin typeface="Red Hat Text"/>
                <a:ea typeface="Red Hat Text"/>
                <a:cs typeface="Red Hat Text"/>
                <a:sym typeface="Red Hat Text"/>
              </a:defRPr>
            </a:lvl1pPr>
            <a:lvl2pPr indent="-361950" lvl="1" marL="914400" marR="0" rtl="0" algn="l">
              <a:lnSpc>
                <a:spcPct val="90000"/>
              </a:lnSpc>
              <a:spcBef>
                <a:spcPts val="500"/>
              </a:spcBef>
              <a:spcAft>
                <a:spcPts val="0"/>
              </a:spcAft>
              <a:buClr>
                <a:schemeClr val="dk1"/>
              </a:buClr>
              <a:buSzPts val="2100"/>
              <a:buFont typeface="Arial"/>
              <a:buChar char="•"/>
              <a:defRPr b="0" i="0" sz="2100" u="none" cap="none" strike="noStrike">
                <a:solidFill>
                  <a:schemeClr val="dk1"/>
                </a:solidFill>
                <a:latin typeface="Red Hat Text"/>
                <a:ea typeface="Red Hat Text"/>
                <a:cs typeface="Red Hat Text"/>
                <a:sym typeface="Red Hat Tex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ed Hat Text"/>
                <a:ea typeface="Red Hat Text"/>
                <a:cs typeface="Red Hat Text"/>
                <a:sym typeface="Red Hat Tex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ed Hat Text"/>
                <a:ea typeface="Red Hat Text"/>
                <a:cs typeface="Red Hat Text"/>
                <a:sym typeface="Red Hat Tex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ed Hat Text"/>
                <a:ea typeface="Red Hat Text"/>
                <a:cs typeface="Red Hat Text"/>
                <a:sym typeface="Red Hat Tex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1" type="ftr"/>
          </p:nvPr>
        </p:nvSpPr>
        <p:spPr>
          <a:xfrm>
            <a:off x="0" y="6505057"/>
            <a:ext cx="1060586" cy="344710"/>
          </a:xfrm>
          <a:prstGeom prst="rect">
            <a:avLst/>
          </a:prstGeom>
          <a:solidFill>
            <a:schemeClr val="accent1"/>
          </a:solidFill>
          <a:ln>
            <a:noFill/>
          </a:ln>
        </p:spPr>
        <p:txBody>
          <a:bodyPr anchorCtr="0" anchor="ctr" bIns="64000" lIns="91425" spcFirstLastPara="1" rIns="91425" wrap="square" tIns="64000">
            <a:spAutoFit/>
          </a:bodyPr>
          <a:lstStyle>
            <a:lvl1pPr lvl="0" marR="0" rtl="0" algn="ctr">
              <a:spcBef>
                <a:spcPts val="0"/>
              </a:spcBef>
              <a:spcAft>
                <a:spcPts val="0"/>
              </a:spcAft>
              <a:buSzPts val="1400"/>
              <a:buNone/>
              <a:defRPr b="0" i="0" sz="1400" u="none" cap="none" strike="noStrike">
                <a:solidFill>
                  <a:schemeClr val="lt1"/>
                </a:solidFill>
                <a:latin typeface="Red Hat Text"/>
                <a:ea typeface="Red Hat Text"/>
                <a:cs typeface="Red Hat Text"/>
                <a:sym typeface="Red Hat Text"/>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p:nvPr/>
        </p:nvSpPr>
        <p:spPr>
          <a:xfrm>
            <a:off x="11507059" y="0"/>
            <a:ext cx="570641" cy="102440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UW–Madison red crest logo&#10;" id="14" name="Google Shape;14;p1"/>
          <p:cNvPicPr preferRelativeResize="0"/>
          <p:nvPr/>
        </p:nvPicPr>
        <p:blipFill rotWithShape="1">
          <a:blip r:embed="rId1">
            <a:alphaModFix/>
          </a:blip>
          <a:srcRect b="0" l="0" r="0" t="0"/>
          <a:stretch/>
        </p:blipFill>
        <p:spPr>
          <a:xfrm>
            <a:off x="11564318" y="222225"/>
            <a:ext cx="456122" cy="71676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72">
          <p15:clr>
            <a:srgbClr val="F26B43"/>
          </p15:clr>
        </p15:guide>
        <p15:guide id="2" pos="72">
          <p15:clr>
            <a:srgbClr val="F26B43"/>
          </p15:clr>
        </p15:guide>
        <p15:guide id="3" pos="7608">
          <p15:clr>
            <a:srgbClr val="F26B43"/>
          </p15:clr>
        </p15:guide>
        <p15:guide id="4" pos="312">
          <p15:clr>
            <a:srgbClr val="F26B43"/>
          </p15:clr>
        </p15:guide>
        <p15:guide id="5" pos="7248">
          <p15:clr>
            <a:srgbClr val="F26B43"/>
          </p15:clr>
        </p15:guide>
        <p15:guide id="6" orient="horz" pos="4248">
          <p15:clr>
            <a:srgbClr val="F26B43"/>
          </p15:clr>
        </p15:guide>
        <p15:guide id="7" orient="horz" pos="288">
          <p15:clr>
            <a:srgbClr val="F26B43"/>
          </p15:clr>
        </p15:guide>
        <p15:guide id="8" orient="horz" pos="960">
          <p15:clr>
            <a:srgbClr val="F26B43"/>
          </p15:clr>
        </p15:guide>
        <p15:guide id="9" pos="7032">
          <p15:clr>
            <a:srgbClr val="F26B43"/>
          </p15:clr>
        </p15:guide>
        <p15:guide id="10" pos="936">
          <p15:clr>
            <a:srgbClr val="F26B43"/>
          </p15:clr>
        </p15:guide>
        <p15:guide id="11" orient="horz" pos="1152">
          <p15:clr>
            <a:srgbClr val="F26B43"/>
          </p15:clr>
        </p15:guide>
        <p15:guide id="12" orient="horz" pos="39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s://dev.law.wisc.edu/current/jdgrants/jd_grants_-_travel_award_request_form-2025-26.docx" TargetMode="External"/><Relationship Id="rId4" Type="http://schemas.openxmlformats.org/officeDocument/2006/relationships/hyperlink" Target="https://law.wisc.edu/current/jdgrants/jd-grants-hosted-meal-sign-in-sheet.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hyperlink" Target="mailto:adam.bushcott@wisc.edu"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hyperlink" Target="https://law.wisc.edu/current/jdgrants/forms.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hyperlink" Target="mailto:adam.bushcott@wisc.edu"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hyperlink" Target="https://law.wisc.edu/current/jdgrants/law_school_business_office_-_events_-_meal_payment_form.pdf" TargetMode="External"/><Relationship Id="rId4" Type="http://schemas.openxmlformats.org/officeDocument/2006/relationships/hyperlink" Target="https://law.wisc.edu/current/jdgrants/jd-grants-hosted-meal-sign-in-sheet.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hyperlink" Target="mailto:jdgrants@law.wisc.edu" TargetMode="External"/><Relationship Id="rId4" Type="http://schemas.openxmlformats.org/officeDocument/2006/relationships/hyperlink" Target="https://law.wisc.edu/current/jdgrant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hyperlink" Target="https://dev.law.wisc.edu/current/jdgrants/" TargetMode="External"/><Relationship Id="rId4" Type="http://schemas.openxmlformats.org/officeDocument/2006/relationships/hyperlink" Target="mailto:jdgrants@law.wisc.edu"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law.wisc.edu/current/jdgrants/criteria.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law.wisc.edu/current/jdgrants/forms.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mailto:heidi.johnson@wisc.edu"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hyperlink" Target="https://law.wisc.edu/current/jdgrants/deadlines.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https://law.wisc.edu/current/jdgrants/forms.html" TargetMode="External"/><Relationship Id="rId4" Type="http://schemas.openxmlformats.org/officeDocument/2006/relationships/hyperlink" Target="https://dev.law.wisc.edu/current/jdgrants/jd_grants_-_budget_for_co-curricular_activities-2025-26.docx" TargetMode="External"/><Relationship Id="rId11" Type="http://schemas.openxmlformats.org/officeDocument/2006/relationships/hyperlink" Target="https://law.wisc.edu/current/jdgrants/overview.html" TargetMode="External"/><Relationship Id="rId10" Type="http://schemas.openxmlformats.org/officeDocument/2006/relationships/hyperlink" Target="https://law.wisc.edu/current/jdgrants/jd-grants-steps-in-the-process-2025-2026.docx" TargetMode="External"/><Relationship Id="rId9" Type="http://schemas.openxmlformats.org/officeDocument/2006/relationships/hyperlink" Target="https://law.wisc.edu/current/jdgrants/forms.html" TargetMode="External"/><Relationship Id="rId5" Type="http://schemas.openxmlformats.org/officeDocument/2006/relationships/hyperlink" Target="https://dev.law.wisc.edu/current/jdgrants/jd_grants_-_budget_for_co-curricular_activities-2025-26.docx" TargetMode="External"/><Relationship Id="rId6" Type="http://schemas.openxmlformats.org/officeDocument/2006/relationships/hyperlink" Target="https://dev.law.wisc.edu/current/jdgrants/jd_grants_-_budget_for_student_organizations-2025-26.docx" TargetMode="External"/><Relationship Id="rId7" Type="http://schemas.openxmlformats.org/officeDocument/2006/relationships/hyperlink" Target="https://law.wisc.edu/current/jdgrants/forms.html" TargetMode="External"/><Relationship Id="rId8" Type="http://schemas.openxmlformats.org/officeDocument/2006/relationships/hyperlink" Target="mailto:jdgrants@law.wisc.edu"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2"/>
          <p:cNvSpPr txBox="1"/>
          <p:nvPr>
            <p:ph type="title"/>
          </p:nvPr>
        </p:nvSpPr>
        <p:spPr>
          <a:xfrm>
            <a:off x="851888" y="905690"/>
            <a:ext cx="8334246" cy="2106570"/>
          </a:xfrm>
          <a:prstGeom prst="rect">
            <a:avLst/>
          </a:prstGeom>
          <a:noFill/>
          <a:ln>
            <a:noFill/>
          </a:ln>
        </p:spPr>
        <p:txBody>
          <a:bodyPr anchorCtr="0" anchor="b" bIns="0" lIns="0" spcFirstLastPara="1" rIns="91425" wrap="square" tIns="45700">
            <a:normAutofit/>
          </a:bodyPr>
          <a:lstStyle/>
          <a:p>
            <a:pPr indent="0" lvl="0" marL="0" rtl="0" algn="l">
              <a:lnSpc>
                <a:spcPct val="90000"/>
              </a:lnSpc>
              <a:spcBef>
                <a:spcPts val="0"/>
              </a:spcBef>
              <a:spcAft>
                <a:spcPts val="0"/>
              </a:spcAft>
              <a:buClr>
                <a:srgbClr val="353535"/>
              </a:buClr>
              <a:buSzPts val="4200"/>
              <a:buFont typeface="Red Hat Display"/>
              <a:buNone/>
            </a:pPr>
            <a:r>
              <a:rPr lang="en-US"/>
              <a:t>J.D. Grants Funding Process</a:t>
            </a:r>
            <a:endParaRPr/>
          </a:p>
        </p:txBody>
      </p:sp>
      <p:sp>
        <p:nvSpPr>
          <p:cNvPr id="79" name="Google Shape;79;p12"/>
          <p:cNvSpPr txBox="1"/>
          <p:nvPr>
            <p:ph idx="1" type="body"/>
          </p:nvPr>
        </p:nvSpPr>
        <p:spPr>
          <a:xfrm>
            <a:off x="851889" y="3519488"/>
            <a:ext cx="8334246" cy="701877"/>
          </a:xfrm>
          <a:prstGeom prst="rect">
            <a:avLst/>
          </a:prstGeom>
          <a:noFill/>
          <a:ln>
            <a:noFill/>
          </a:ln>
        </p:spPr>
        <p:txBody>
          <a:bodyPr anchorCtr="0" anchor="t" bIns="45700" lIns="0" spcFirstLastPara="1" rIns="91425" wrap="square" tIns="45700">
            <a:noAutofit/>
          </a:bodyPr>
          <a:lstStyle/>
          <a:p>
            <a:pPr indent="0" lvl="0" marL="0" rtl="0" algn="l">
              <a:lnSpc>
                <a:spcPct val="90000"/>
              </a:lnSpc>
              <a:spcBef>
                <a:spcPts val="0"/>
              </a:spcBef>
              <a:spcAft>
                <a:spcPts val="0"/>
              </a:spcAft>
              <a:buSzPts val="2070"/>
              <a:buNone/>
            </a:pPr>
            <a:r>
              <a:rPr lang="en-US"/>
              <a:t>2025-2026</a:t>
            </a:r>
            <a:endParaRPr/>
          </a:p>
          <a:p>
            <a:pPr indent="0" lvl="0" marL="0" rtl="0" algn="l">
              <a:lnSpc>
                <a:spcPct val="90000"/>
              </a:lnSpc>
              <a:spcBef>
                <a:spcPts val="0"/>
              </a:spcBef>
              <a:spcAft>
                <a:spcPts val="0"/>
              </a:spcAft>
              <a:buSzPts val="2070"/>
              <a:buNone/>
            </a:pPr>
            <a:r>
              <a:rPr lang="en-US"/>
              <a:t>Last updated June 18, 2025</a:t>
            </a:r>
            <a:endParaRPr/>
          </a:p>
          <a:p>
            <a:pPr indent="0" lvl="0" marL="0" rtl="0" algn="l">
              <a:lnSpc>
                <a:spcPct val="90000"/>
              </a:lnSpc>
              <a:spcBef>
                <a:spcPts val="0"/>
              </a:spcBef>
              <a:spcAft>
                <a:spcPts val="0"/>
              </a:spcAft>
              <a:buSzPts val="207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1"/>
          <p:cNvSpPr txBox="1"/>
          <p:nvPr>
            <p:ph type="title"/>
          </p:nvPr>
        </p:nvSpPr>
        <p:spPr>
          <a:xfrm>
            <a:off x="495300" y="457200"/>
            <a:ext cx="10668000" cy="1066800"/>
          </a:xfrm>
          <a:prstGeom prst="rect">
            <a:avLst/>
          </a:prstGeom>
        </p:spPr>
        <p:txBody>
          <a:bodyPr anchorCtr="0" anchor="b" bIns="0" lIns="0" spcFirstLastPara="1" rIns="91425" wrap="square" tIns="45700">
            <a:normAutofit/>
          </a:bodyPr>
          <a:lstStyle/>
          <a:p>
            <a:pPr indent="0" lvl="0" marL="0" rtl="0" algn="l">
              <a:spcBef>
                <a:spcPts val="0"/>
              </a:spcBef>
              <a:spcAft>
                <a:spcPts val="0"/>
              </a:spcAft>
              <a:buNone/>
            </a:pPr>
            <a:r>
              <a:rPr lang="en-US"/>
              <a:t>Key Points to Remember 	</a:t>
            </a:r>
            <a:endParaRPr/>
          </a:p>
        </p:txBody>
      </p:sp>
      <p:sp>
        <p:nvSpPr>
          <p:cNvPr id="145" name="Google Shape;145;p21"/>
          <p:cNvSpPr txBox="1"/>
          <p:nvPr>
            <p:ph idx="1" type="body"/>
          </p:nvPr>
        </p:nvSpPr>
        <p:spPr>
          <a:xfrm>
            <a:off x="1485900" y="1840447"/>
            <a:ext cx="9677400" cy="4446000"/>
          </a:xfrm>
          <a:prstGeom prst="rect">
            <a:avLst/>
          </a:prstGeom>
        </p:spPr>
        <p:txBody>
          <a:bodyPr anchorCtr="0" anchor="t" bIns="45700" lIns="0" spcFirstLastPara="1" rIns="91425" wrap="square" tIns="45700">
            <a:normAutofit/>
          </a:bodyPr>
          <a:lstStyle/>
          <a:p>
            <a:pPr indent="-377190" lvl="0" marL="457200" rtl="0" algn="l">
              <a:spcBef>
                <a:spcPts val="1000"/>
              </a:spcBef>
              <a:spcAft>
                <a:spcPts val="0"/>
              </a:spcAft>
              <a:buSzPts val="2340"/>
              <a:buChar char="•"/>
            </a:pPr>
            <a:r>
              <a:rPr lang="en-US"/>
              <a:t>For co-curriculars and organizations that submit a budget: You must still complete &amp; submit </a:t>
            </a:r>
            <a:r>
              <a:rPr lang="en-US"/>
              <a:t>request</a:t>
            </a:r>
            <a:r>
              <a:rPr lang="en-US"/>
              <a:t> forms on time for individual events throughout the year. </a:t>
            </a:r>
            <a:endParaRPr/>
          </a:p>
          <a:p>
            <a:pPr indent="-377190" lvl="0" marL="457200" rtl="0" algn="l">
              <a:spcBef>
                <a:spcPts val="0"/>
              </a:spcBef>
              <a:spcAft>
                <a:spcPts val="0"/>
              </a:spcAft>
              <a:buSzPts val="2340"/>
              <a:buChar char="•"/>
            </a:pPr>
            <a:r>
              <a:rPr lang="en-US"/>
              <a:t>Co-curriculars and </a:t>
            </a:r>
            <a:r>
              <a:rPr lang="en-US"/>
              <a:t>student</a:t>
            </a:r>
            <a:r>
              <a:rPr lang="en-US"/>
              <a:t> organizations must follow all UW &amp; Law School </a:t>
            </a:r>
            <a:r>
              <a:rPr lang="en-US"/>
              <a:t>policies pertaining to student organizations. </a:t>
            </a:r>
            <a:endParaRPr/>
          </a:p>
          <a:p>
            <a:pPr indent="-377190" lvl="0" marL="457200" rtl="0" algn="l">
              <a:spcBef>
                <a:spcPts val="0"/>
              </a:spcBef>
              <a:spcAft>
                <a:spcPts val="0"/>
              </a:spcAft>
              <a:buSzPts val="2340"/>
              <a:buChar char="•"/>
            </a:pPr>
            <a:r>
              <a:rPr lang="en-US"/>
              <a:t>Instructions, including deadlines, are embedded throughout each request form and post-event reporting form. Please read carefully and ask questions when needed! </a:t>
            </a:r>
            <a:endParaRPr/>
          </a:p>
        </p:txBody>
      </p:sp>
      <p:sp>
        <p:nvSpPr>
          <p:cNvPr id="146" name="Google Shape;146;p21"/>
          <p:cNvSpPr txBox="1"/>
          <p:nvPr>
            <p:ph idx="2" type="body"/>
          </p:nvPr>
        </p:nvSpPr>
        <p:spPr>
          <a:xfrm>
            <a:off x="0" y="6498293"/>
            <a:ext cx="6697200" cy="351000"/>
          </a:xfrm>
          <a:prstGeom prst="rect">
            <a:avLst/>
          </a:prstGeom>
        </p:spPr>
        <p:txBody>
          <a:bodyPr anchorCtr="0" anchor="ctr" bIns="91425" lIns="274300" spcFirstLastPara="1" rIns="182875" wrap="square" tIns="64000">
            <a:spAutoFit/>
          </a:bodyPr>
          <a:lstStyle/>
          <a:p>
            <a:pPr indent="0" lvl="0" marL="0" rtl="0" algn="l">
              <a:spcBef>
                <a:spcPts val="100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2"/>
          <p:cNvSpPr txBox="1"/>
          <p:nvPr>
            <p:ph type="title"/>
          </p:nvPr>
        </p:nvSpPr>
        <p:spPr>
          <a:xfrm>
            <a:off x="495300" y="457200"/>
            <a:ext cx="10668000" cy="1066800"/>
          </a:xfrm>
          <a:prstGeom prst="rect">
            <a:avLst/>
          </a:prstGeom>
        </p:spPr>
        <p:txBody>
          <a:bodyPr anchorCtr="0" anchor="b" bIns="0" lIns="0" spcFirstLastPara="1" rIns="91425" wrap="square" tIns="45700">
            <a:normAutofit/>
          </a:bodyPr>
          <a:lstStyle/>
          <a:p>
            <a:pPr indent="0" lvl="0" marL="0" rtl="0" algn="l">
              <a:spcBef>
                <a:spcPts val="0"/>
              </a:spcBef>
              <a:spcAft>
                <a:spcPts val="0"/>
              </a:spcAft>
              <a:buNone/>
            </a:pPr>
            <a:r>
              <a:rPr lang="en-US"/>
              <a:t>For a Successful Application</a:t>
            </a:r>
            <a:endParaRPr/>
          </a:p>
        </p:txBody>
      </p:sp>
      <p:sp>
        <p:nvSpPr>
          <p:cNvPr id="153" name="Google Shape;153;p22"/>
          <p:cNvSpPr txBox="1"/>
          <p:nvPr>
            <p:ph idx="1" type="body"/>
          </p:nvPr>
        </p:nvSpPr>
        <p:spPr>
          <a:xfrm>
            <a:off x="1485900" y="1840447"/>
            <a:ext cx="9677400" cy="4446000"/>
          </a:xfrm>
          <a:prstGeom prst="rect">
            <a:avLst/>
          </a:prstGeom>
        </p:spPr>
        <p:txBody>
          <a:bodyPr anchorCtr="0" anchor="t" bIns="45700" lIns="0" spcFirstLastPara="1" rIns="91425" wrap="square" tIns="45700">
            <a:normAutofit/>
          </a:bodyPr>
          <a:lstStyle/>
          <a:p>
            <a:pPr indent="-377190" lvl="0" marL="457200" rtl="0" algn="l">
              <a:spcBef>
                <a:spcPts val="1000"/>
              </a:spcBef>
              <a:spcAft>
                <a:spcPts val="0"/>
              </a:spcAft>
              <a:buSzPts val="2340"/>
              <a:buChar char="•"/>
            </a:pPr>
            <a:r>
              <a:rPr lang="en-US"/>
              <a:t>Know and meet deadlines</a:t>
            </a:r>
            <a:endParaRPr/>
          </a:p>
          <a:p>
            <a:pPr indent="-377190" lvl="0" marL="457200" rtl="0" algn="l">
              <a:spcBef>
                <a:spcPts val="0"/>
              </a:spcBef>
              <a:spcAft>
                <a:spcPts val="0"/>
              </a:spcAft>
              <a:buSzPts val="2340"/>
              <a:buChar char="•"/>
            </a:pPr>
            <a:r>
              <a:rPr lang="en-US"/>
              <a:t>Estimate costs realistically </a:t>
            </a:r>
            <a:endParaRPr/>
          </a:p>
          <a:p>
            <a:pPr indent="-377190" lvl="0" marL="457200" rtl="0" algn="l">
              <a:spcBef>
                <a:spcPts val="0"/>
              </a:spcBef>
              <a:spcAft>
                <a:spcPts val="0"/>
              </a:spcAft>
              <a:buSzPts val="2340"/>
              <a:buChar char="•"/>
            </a:pPr>
            <a:r>
              <a:rPr lang="en-US"/>
              <a:t>Submit accurate </a:t>
            </a:r>
            <a:r>
              <a:rPr lang="en-US"/>
              <a:t>information - check your math, please! </a:t>
            </a:r>
            <a:endParaRPr/>
          </a:p>
          <a:p>
            <a:pPr indent="-377190" lvl="0" marL="457200" rtl="0" algn="l">
              <a:spcBef>
                <a:spcPts val="0"/>
              </a:spcBef>
              <a:spcAft>
                <a:spcPts val="0"/>
              </a:spcAft>
              <a:buSzPts val="2340"/>
              <a:buChar char="•"/>
            </a:pPr>
            <a:r>
              <a:rPr lang="en-US"/>
              <a:t>Pursue other funding sources (within UW policy- see Carlie Wiseley with questions)</a:t>
            </a:r>
            <a:endParaRPr/>
          </a:p>
          <a:p>
            <a:pPr indent="-377190" lvl="0" marL="457200" rtl="0" algn="l">
              <a:spcBef>
                <a:spcPts val="0"/>
              </a:spcBef>
              <a:spcAft>
                <a:spcPts val="0"/>
              </a:spcAft>
              <a:buSzPts val="2340"/>
              <a:buChar char="•"/>
            </a:pPr>
            <a:r>
              <a:rPr lang="en-US"/>
              <a:t>Explain the event’s educational value thoughtfully </a:t>
            </a:r>
            <a:endParaRPr/>
          </a:p>
        </p:txBody>
      </p:sp>
      <p:sp>
        <p:nvSpPr>
          <p:cNvPr id="154" name="Google Shape;154;p22"/>
          <p:cNvSpPr txBox="1"/>
          <p:nvPr>
            <p:ph idx="2" type="body"/>
          </p:nvPr>
        </p:nvSpPr>
        <p:spPr>
          <a:xfrm>
            <a:off x="0" y="6498293"/>
            <a:ext cx="6697200" cy="351000"/>
          </a:xfrm>
          <a:prstGeom prst="rect">
            <a:avLst/>
          </a:prstGeom>
        </p:spPr>
        <p:txBody>
          <a:bodyPr anchorCtr="0" anchor="ctr" bIns="91425" lIns="274300" spcFirstLastPara="1" rIns="182875" wrap="square" tIns="64000">
            <a:spAutoFit/>
          </a:bodyPr>
          <a:lstStyle/>
          <a:p>
            <a:pPr indent="0" lvl="0" marL="0" rtl="0" algn="l">
              <a:spcBef>
                <a:spcPts val="100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3"/>
          <p:cNvSpPr txBox="1"/>
          <p:nvPr>
            <p:ph type="title"/>
          </p:nvPr>
        </p:nvSpPr>
        <p:spPr>
          <a:xfrm>
            <a:off x="1485900" y="2514600"/>
            <a:ext cx="8279202" cy="1367286"/>
          </a:xfrm>
          <a:prstGeom prst="rect">
            <a:avLst/>
          </a:prstGeom>
          <a:noFill/>
          <a:ln>
            <a:noFill/>
          </a:ln>
        </p:spPr>
        <p:txBody>
          <a:bodyPr anchorCtr="0" anchor="b" bIns="0" lIns="0" spcFirstLastPara="1" rIns="91425" wrap="square" tIns="45700">
            <a:normAutofit/>
          </a:bodyPr>
          <a:lstStyle/>
          <a:p>
            <a:pPr indent="0" lvl="0" marL="0" rtl="0" algn="l">
              <a:lnSpc>
                <a:spcPct val="90000"/>
              </a:lnSpc>
              <a:spcBef>
                <a:spcPts val="0"/>
              </a:spcBef>
              <a:spcAft>
                <a:spcPts val="0"/>
              </a:spcAft>
              <a:buClr>
                <a:schemeClr val="lt1"/>
              </a:buClr>
              <a:buSzPts val="4000"/>
              <a:buFont typeface="Red Hat Display"/>
              <a:buNone/>
            </a:pPr>
            <a:r>
              <a:rPr lang="en-US"/>
              <a:t>I got the funding…now </a:t>
            </a:r>
            <a:r>
              <a:rPr lang="en-US"/>
              <a:t>what</a:t>
            </a:r>
            <a:r>
              <a:rPr lang="en-US"/>
              <a:t>? </a:t>
            </a:r>
            <a:endParaRPr/>
          </a:p>
        </p:txBody>
      </p:sp>
      <p:sp>
        <p:nvSpPr>
          <p:cNvPr id="160" name="Google Shape;160;p23"/>
          <p:cNvSpPr txBox="1"/>
          <p:nvPr>
            <p:ph idx="1" type="body"/>
          </p:nvPr>
        </p:nvSpPr>
        <p:spPr>
          <a:xfrm>
            <a:off x="1485900" y="4226928"/>
            <a:ext cx="5264150" cy="354459"/>
          </a:xfrm>
          <a:prstGeom prst="rect">
            <a:avLst/>
          </a:prstGeom>
          <a:noFill/>
          <a:ln>
            <a:noFill/>
          </a:ln>
        </p:spPr>
        <p:txBody>
          <a:bodyPr anchorCtr="0" anchor="t" bIns="45700" lIns="0" spcFirstLastPara="1" rIns="91425" wrap="square" tIns="45700">
            <a:noAutofit/>
          </a:bodyPr>
          <a:lstStyle/>
          <a:p>
            <a:pPr indent="0" lvl="0" marL="0" rtl="0" algn="l">
              <a:lnSpc>
                <a:spcPct val="90000"/>
              </a:lnSpc>
              <a:spcBef>
                <a:spcPts val="0"/>
              </a:spcBef>
              <a:spcAft>
                <a:spcPts val="0"/>
              </a:spcAft>
              <a:buSzPts val="207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4"/>
          <p:cNvSpPr txBox="1"/>
          <p:nvPr>
            <p:ph type="title"/>
          </p:nvPr>
        </p:nvSpPr>
        <p:spPr>
          <a:xfrm>
            <a:off x="495300" y="457200"/>
            <a:ext cx="10668000" cy="1066800"/>
          </a:xfrm>
          <a:prstGeom prst="rect">
            <a:avLst/>
          </a:prstGeom>
        </p:spPr>
        <p:txBody>
          <a:bodyPr anchorCtr="0" anchor="b" bIns="0" lIns="0" spcFirstLastPara="1" rIns="91425" wrap="square" tIns="45700">
            <a:normAutofit/>
          </a:bodyPr>
          <a:lstStyle/>
          <a:p>
            <a:pPr indent="0" lvl="0" marL="0" rtl="0" algn="l">
              <a:spcBef>
                <a:spcPts val="0"/>
              </a:spcBef>
              <a:spcAft>
                <a:spcPts val="0"/>
              </a:spcAft>
              <a:buNone/>
            </a:pPr>
            <a:r>
              <a:rPr lang="en-US"/>
              <a:t>…now what? Step 1: Plan 	</a:t>
            </a:r>
            <a:endParaRPr/>
          </a:p>
        </p:txBody>
      </p:sp>
      <p:sp>
        <p:nvSpPr>
          <p:cNvPr id="167" name="Google Shape;167;p24"/>
          <p:cNvSpPr txBox="1"/>
          <p:nvPr>
            <p:ph idx="1" type="body"/>
          </p:nvPr>
        </p:nvSpPr>
        <p:spPr>
          <a:xfrm>
            <a:off x="1485900" y="1840447"/>
            <a:ext cx="9677400" cy="4446000"/>
          </a:xfrm>
          <a:prstGeom prst="rect">
            <a:avLst/>
          </a:prstGeom>
        </p:spPr>
        <p:txBody>
          <a:bodyPr anchorCtr="0" anchor="t" bIns="45700" lIns="0" spcFirstLastPara="1" rIns="91425" wrap="square" tIns="45700">
            <a:normAutofit lnSpcReduction="10000"/>
          </a:bodyPr>
          <a:lstStyle/>
          <a:p>
            <a:pPr indent="-377190" lvl="0" marL="457200" rtl="0" algn="l">
              <a:spcBef>
                <a:spcPts val="1000"/>
              </a:spcBef>
              <a:spcAft>
                <a:spcPts val="0"/>
              </a:spcAft>
              <a:buSzPts val="2340"/>
              <a:buChar char="•"/>
            </a:pPr>
            <a:r>
              <a:rPr lang="en-US"/>
              <a:t>Plan your trip or event</a:t>
            </a:r>
            <a:endParaRPr/>
          </a:p>
          <a:p>
            <a:pPr indent="-361950" lvl="1" marL="914400" rtl="0" algn="l">
              <a:spcBef>
                <a:spcPts val="0"/>
              </a:spcBef>
              <a:spcAft>
                <a:spcPts val="0"/>
              </a:spcAft>
              <a:buSzPts val="2100"/>
              <a:buChar char="•"/>
            </a:pPr>
            <a:r>
              <a:rPr lang="en-US"/>
              <a:t>Travel awards have a specific timeline of steps you must complete after receiving confirmation of funding. </a:t>
            </a:r>
            <a:r>
              <a:rPr lang="en-US"/>
              <a:t>This timeline can be found in the </a:t>
            </a:r>
            <a:r>
              <a:rPr lang="en-US" u="sng">
                <a:solidFill>
                  <a:schemeClr val="hlink"/>
                </a:solidFill>
                <a:hlinkClick r:id="rId3"/>
              </a:rPr>
              <a:t>Funding Request for Student Travel Awards </a:t>
            </a:r>
            <a:r>
              <a:rPr lang="en-US"/>
              <a:t>form online </a:t>
            </a:r>
            <a:r>
              <a:rPr lang="en-US"/>
              <a:t> </a:t>
            </a:r>
            <a:endParaRPr/>
          </a:p>
          <a:p>
            <a:pPr indent="-377190" lvl="0" marL="457200" rtl="0" algn="l">
              <a:spcBef>
                <a:spcPts val="0"/>
              </a:spcBef>
              <a:spcAft>
                <a:spcPts val="0"/>
              </a:spcAft>
              <a:buSzPts val="2340"/>
              <a:buChar char="•"/>
            </a:pPr>
            <a:r>
              <a:rPr lang="en-US"/>
              <a:t>Save your </a:t>
            </a:r>
            <a:r>
              <a:rPr b="1" lang="en-US"/>
              <a:t>itemized</a:t>
            </a:r>
            <a:r>
              <a:rPr lang="en-US"/>
              <a:t> receipts as you plan your event. </a:t>
            </a:r>
            <a:endParaRPr/>
          </a:p>
          <a:p>
            <a:pPr indent="-361950" lvl="1" marL="914400" rtl="0" algn="l">
              <a:spcBef>
                <a:spcPts val="0"/>
              </a:spcBef>
              <a:spcAft>
                <a:spcPts val="0"/>
              </a:spcAft>
              <a:buSzPts val="2100"/>
              <a:buChar char="•"/>
            </a:pPr>
            <a:r>
              <a:rPr b="1" lang="en-US"/>
              <a:t>Receipts must be itemized in order for the school to reimburse you! </a:t>
            </a:r>
            <a:endParaRPr b="1"/>
          </a:p>
          <a:p>
            <a:pPr indent="-361950" lvl="1" marL="914400" rtl="0" algn="l">
              <a:spcBef>
                <a:spcPts val="0"/>
              </a:spcBef>
              <a:spcAft>
                <a:spcPts val="0"/>
              </a:spcAft>
              <a:buSzPts val="2100"/>
              <a:buChar char="•"/>
            </a:pPr>
            <a:r>
              <a:rPr lang="en-US"/>
              <a:t>Travel Award recipients do not need to save receipts, since these awards are disbursed through the Bursar’s Office. </a:t>
            </a:r>
            <a:endParaRPr/>
          </a:p>
          <a:p>
            <a:pPr indent="-377190" lvl="0" marL="457200" rtl="0" algn="l">
              <a:spcBef>
                <a:spcPts val="0"/>
              </a:spcBef>
              <a:spcAft>
                <a:spcPts val="0"/>
              </a:spcAft>
              <a:buSzPts val="2340"/>
              <a:buChar char="•"/>
            </a:pPr>
            <a:r>
              <a:rPr lang="en-US"/>
              <a:t>If planning a local event, work with Carlie Wiseley or External Affairs to ensure you are following all UW &amp; Law School policies </a:t>
            </a:r>
            <a:endParaRPr/>
          </a:p>
          <a:p>
            <a:pPr indent="-377190" lvl="0" marL="457200" rtl="0" algn="l">
              <a:spcBef>
                <a:spcPts val="0"/>
              </a:spcBef>
              <a:spcAft>
                <a:spcPts val="0"/>
              </a:spcAft>
              <a:buSzPts val="2340"/>
              <a:buChar char="•"/>
            </a:pPr>
            <a:r>
              <a:rPr lang="en-US"/>
              <a:t>If JD Grants has funded food for a local event, you MUST have participants sign in. Be sure to include folks working the event too! Use this </a:t>
            </a:r>
            <a:r>
              <a:rPr lang="en-US" u="sng">
                <a:solidFill>
                  <a:schemeClr val="hlink"/>
                </a:solidFill>
                <a:hlinkClick r:id="rId4"/>
              </a:rPr>
              <a:t>Hosted Meal Sign In Sheet</a:t>
            </a:r>
            <a:endParaRPr/>
          </a:p>
        </p:txBody>
      </p:sp>
      <p:sp>
        <p:nvSpPr>
          <p:cNvPr id="168" name="Google Shape;168;p24"/>
          <p:cNvSpPr txBox="1"/>
          <p:nvPr>
            <p:ph idx="2" type="body"/>
          </p:nvPr>
        </p:nvSpPr>
        <p:spPr>
          <a:xfrm>
            <a:off x="0" y="6498293"/>
            <a:ext cx="6697200" cy="351000"/>
          </a:xfrm>
          <a:prstGeom prst="rect">
            <a:avLst/>
          </a:prstGeom>
        </p:spPr>
        <p:txBody>
          <a:bodyPr anchorCtr="0" anchor="ctr" bIns="91425" lIns="274300" spcFirstLastPara="1" rIns="182875" wrap="square" tIns="64000">
            <a:spAutoFit/>
          </a:bodyPr>
          <a:lstStyle/>
          <a:p>
            <a:pPr indent="0" lvl="0" marL="0" rtl="0" algn="l">
              <a:spcBef>
                <a:spcPts val="100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5"/>
          <p:cNvSpPr txBox="1"/>
          <p:nvPr>
            <p:ph type="title"/>
          </p:nvPr>
        </p:nvSpPr>
        <p:spPr>
          <a:xfrm>
            <a:off x="495300" y="457200"/>
            <a:ext cx="10668000" cy="1066800"/>
          </a:xfrm>
          <a:prstGeom prst="rect">
            <a:avLst/>
          </a:prstGeom>
        </p:spPr>
        <p:txBody>
          <a:bodyPr anchorCtr="0" anchor="b" bIns="0" lIns="0" spcFirstLastPara="1" rIns="91425" wrap="square" tIns="45700">
            <a:normAutofit/>
          </a:bodyPr>
          <a:lstStyle/>
          <a:p>
            <a:pPr indent="0" lvl="0" marL="0" rtl="0" algn="l">
              <a:spcBef>
                <a:spcPts val="0"/>
              </a:spcBef>
              <a:spcAft>
                <a:spcPts val="0"/>
              </a:spcAft>
              <a:buNone/>
            </a:pPr>
            <a:r>
              <a:rPr lang="en-US"/>
              <a:t>…now what? Step 1.5: Wisconsin Sales Tax </a:t>
            </a:r>
            <a:endParaRPr/>
          </a:p>
        </p:txBody>
      </p:sp>
      <p:sp>
        <p:nvSpPr>
          <p:cNvPr id="175" name="Google Shape;175;p25"/>
          <p:cNvSpPr txBox="1"/>
          <p:nvPr>
            <p:ph idx="1" type="body"/>
          </p:nvPr>
        </p:nvSpPr>
        <p:spPr>
          <a:xfrm>
            <a:off x="1485900" y="1840447"/>
            <a:ext cx="9677400" cy="4446000"/>
          </a:xfrm>
          <a:prstGeom prst="rect">
            <a:avLst/>
          </a:prstGeom>
        </p:spPr>
        <p:txBody>
          <a:bodyPr anchorCtr="0" anchor="t" bIns="45700" lIns="0" spcFirstLastPara="1" rIns="91425" wrap="square" tIns="45700">
            <a:normAutofit/>
          </a:bodyPr>
          <a:lstStyle/>
          <a:p>
            <a:pPr indent="0" lvl="0" marL="0" rtl="0" algn="l">
              <a:spcBef>
                <a:spcPts val="1000"/>
              </a:spcBef>
              <a:spcAft>
                <a:spcPts val="0"/>
              </a:spcAft>
              <a:buNone/>
            </a:pPr>
            <a:r>
              <a:rPr b="1" lang="en-US"/>
              <a:t>Wisconsin sales tax cannot be reimbursed. </a:t>
            </a:r>
            <a:endParaRPr b="1"/>
          </a:p>
          <a:p>
            <a:pPr indent="0" lvl="0" marL="0" rtl="0" algn="l">
              <a:spcBef>
                <a:spcPts val="1000"/>
              </a:spcBef>
              <a:spcAft>
                <a:spcPts val="0"/>
              </a:spcAft>
              <a:buNone/>
            </a:pPr>
            <a:r>
              <a:t/>
            </a:r>
            <a:endParaRPr/>
          </a:p>
          <a:p>
            <a:pPr indent="0" lvl="0" marL="0" rtl="0" algn="l">
              <a:spcBef>
                <a:spcPts val="1000"/>
              </a:spcBef>
              <a:spcAft>
                <a:spcPts val="0"/>
              </a:spcAft>
              <a:buNone/>
            </a:pPr>
            <a:r>
              <a:rPr lang="en-US"/>
              <a:t>To avoid paying unnecessary sales tax out of your own pocket: </a:t>
            </a:r>
            <a:endParaRPr/>
          </a:p>
          <a:p>
            <a:pPr indent="0" lvl="0" marL="0" rtl="0" algn="l">
              <a:spcBef>
                <a:spcPts val="1000"/>
              </a:spcBef>
              <a:spcAft>
                <a:spcPts val="0"/>
              </a:spcAft>
              <a:buNone/>
            </a:pPr>
            <a:r>
              <a:rPr b="1" lang="en-US"/>
              <a:t>Before you make any purchases at a store, online, or at a restaurant… </a:t>
            </a:r>
            <a:r>
              <a:rPr lang="en-US"/>
              <a:t>Contact the Main Office Manager, Adam Bushcott (</a:t>
            </a:r>
            <a:r>
              <a:rPr lang="en-US" u="sng">
                <a:solidFill>
                  <a:schemeClr val="hlink"/>
                </a:solidFill>
                <a:hlinkClick r:id="rId3"/>
              </a:rPr>
              <a:t>adam.bushcott@wisc.edu</a:t>
            </a:r>
            <a:r>
              <a:rPr lang="en-US"/>
              <a:t>),to get the Law School’s tax-exempt number. </a:t>
            </a:r>
            <a:endParaRPr/>
          </a:p>
          <a:p>
            <a:pPr indent="0" lvl="0" marL="0" rtl="0" algn="l">
              <a:spcBef>
                <a:spcPts val="1000"/>
              </a:spcBef>
              <a:spcAft>
                <a:spcPts val="0"/>
              </a:spcAft>
              <a:buNone/>
            </a:pPr>
            <a:r>
              <a:t/>
            </a:r>
            <a:endParaRPr/>
          </a:p>
        </p:txBody>
      </p:sp>
      <p:sp>
        <p:nvSpPr>
          <p:cNvPr id="176" name="Google Shape;176;p25"/>
          <p:cNvSpPr txBox="1"/>
          <p:nvPr>
            <p:ph idx="2" type="body"/>
          </p:nvPr>
        </p:nvSpPr>
        <p:spPr>
          <a:xfrm>
            <a:off x="0" y="6498293"/>
            <a:ext cx="6697200" cy="351000"/>
          </a:xfrm>
          <a:prstGeom prst="rect">
            <a:avLst/>
          </a:prstGeom>
        </p:spPr>
        <p:txBody>
          <a:bodyPr anchorCtr="0" anchor="ctr" bIns="91425" lIns="274300" spcFirstLastPara="1" rIns="182875" wrap="square" tIns="64000">
            <a:spAutoFit/>
          </a:bodyPr>
          <a:lstStyle/>
          <a:p>
            <a:pPr indent="0" lvl="0" marL="0" rtl="0" algn="l">
              <a:spcBef>
                <a:spcPts val="100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6"/>
          <p:cNvSpPr txBox="1"/>
          <p:nvPr>
            <p:ph type="title"/>
          </p:nvPr>
        </p:nvSpPr>
        <p:spPr>
          <a:xfrm>
            <a:off x="495300" y="457200"/>
            <a:ext cx="10668000" cy="1066800"/>
          </a:xfrm>
          <a:prstGeom prst="rect">
            <a:avLst/>
          </a:prstGeom>
        </p:spPr>
        <p:txBody>
          <a:bodyPr anchorCtr="0" anchor="b" bIns="0" lIns="0" spcFirstLastPara="1" rIns="91425" wrap="square" tIns="45700">
            <a:normAutofit/>
          </a:bodyPr>
          <a:lstStyle/>
          <a:p>
            <a:pPr indent="0" lvl="0" marL="0" rtl="0" algn="l">
              <a:spcBef>
                <a:spcPts val="0"/>
              </a:spcBef>
              <a:spcAft>
                <a:spcPts val="0"/>
              </a:spcAft>
              <a:buNone/>
            </a:pPr>
            <a:r>
              <a:rPr lang="en-US"/>
              <a:t>…now what? Step 2: Post-Event Reports</a:t>
            </a:r>
            <a:endParaRPr/>
          </a:p>
        </p:txBody>
      </p:sp>
      <p:sp>
        <p:nvSpPr>
          <p:cNvPr id="183" name="Google Shape;183;p26"/>
          <p:cNvSpPr txBox="1"/>
          <p:nvPr>
            <p:ph idx="1" type="body"/>
          </p:nvPr>
        </p:nvSpPr>
        <p:spPr>
          <a:xfrm>
            <a:off x="1485900" y="1840447"/>
            <a:ext cx="9677400" cy="4446000"/>
          </a:xfrm>
          <a:prstGeom prst="rect">
            <a:avLst/>
          </a:prstGeom>
        </p:spPr>
        <p:txBody>
          <a:bodyPr anchorCtr="0" anchor="t" bIns="45700" lIns="0" spcFirstLastPara="1" rIns="91425" wrap="square" tIns="45700">
            <a:normAutofit lnSpcReduction="10000"/>
          </a:bodyPr>
          <a:lstStyle/>
          <a:p>
            <a:pPr indent="0" lvl="0" marL="0" rtl="0" algn="l">
              <a:spcBef>
                <a:spcPts val="1000"/>
              </a:spcBef>
              <a:spcAft>
                <a:spcPts val="0"/>
              </a:spcAft>
              <a:buNone/>
            </a:pPr>
            <a:r>
              <a:rPr lang="en-US"/>
              <a:t>After your trip or event, complete the </a:t>
            </a:r>
            <a:r>
              <a:rPr lang="en-US"/>
              <a:t>appropriate</a:t>
            </a:r>
            <a:r>
              <a:rPr lang="en-US"/>
              <a:t> Actual Expenses Report: </a:t>
            </a:r>
            <a:endParaRPr/>
          </a:p>
          <a:p>
            <a:pPr indent="-377190" lvl="0" marL="457200" rtl="0" algn="l">
              <a:spcBef>
                <a:spcPts val="1000"/>
              </a:spcBef>
              <a:spcAft>
                <a:spcPts val="0"/>
              </a:spcAft>
              <a:buSzPts val="2340"/>
              <a:buChar char="•"/>
            </a:pPr>
            <a:r>
              <a:rPr b="1" lang="en-US"/>
              <a:t>Local Event </a:t>
            </a:r>
            <a:r>
              <a:rPr lang="en-US"/>
              <a:t>- Local Event Actual Expenses Report (due 2 weeks after the event) </a:t>
            </a:r>
            <a:endParaRPr/>
          </a:p>
          <a:p>
            <a:pPr indent="-361950" lvl="1" marL="914400" rtl="0" algn="l">
              <a:spcBef>
                <a:spcPts val="0"/>
              </a:spcBef>
              <a:spcAft>
                <a:spcPts val="0"/>
              </a:spcAft>
              <a:buSzPts val="2100"/>
              <a:buChar char="•"/>
            </a:pPr>
            <a:r>
              <a:rPr lang="en-US"/>
              <a:t>Local event </a:t>
            </a:r>
            <a:r>
              <a:rPr lang="en-US"/>
              <a:t>with</a:t>
            </a:r>
            <a:r>
              <a:rPr lang="en-US"/>
              <a:t> food - Law School Business Office Events Meal Payment form with participant sign in sheet </a:t>
            </a:r>
            <a:endParaRPr/>
          </a:p>
          <a:p>
            <a:pPr indent="-377190" lvl="0" marL="457200" rtl="0" algn="l">
              <a:spcBef>
                <a:spcPts val="0"/>
              </a:spcBef>
              <a:spcAft>
                <a:spcPts val="0"/>
              </a:spcAft>
              <a:buSzPts val="2340"/>
              <a:buChar char="•"/>
            </a:pPr>
            <a:r>
              <a:rPr b="1" lang="en-US"/>
              <a:t>Virtual Event </a:t>
            </a:r>
            <a:r>
              <a:rPr lang="en-US"/>
              <a:t>- Virtual Event Actual Expenses Report (due 1 week after the event) </a:t>
            </a:r>
            <a:endParaRPr/>
          </a:p>
          <a:p>
            <a:pPr indent="-377190" lvl="0" marL="457200" rtl="0" algn="l">
              <a:spcBef>
                <a:spcPts val="0"/>
              </a:spcBef>
              <a:spcAft>
                <a:spcPts val="0"/>
              </a:spcAft>
              <a:buSzPts val="2340"/>
              <a:buChar char="•"/>
            </a:pPr>
            <a:r>
              <a:rPr b="1" lang="en-US"/>
              <a:t>Travel</a:t>
            </a:r>
            <a:r>
              <a:rPr lang="en-US"/>
              <a:t> - Attendance Report for Student Travel Awards (due 1 week after the event) </a:t>
            </a:r>
            <a:endParaRPr/>
          </a:p>
          <a:p>
            <a:pPr indent="-361950" lvl="1" marL="914400" rtl="0" algn="l">
              <a:spcBef>
                <a:spcPts val="0"/>
              </a:spcBef>
              <a:spcAft>
                <a:spcPts val="0"/>
              </a:spcAft>
              <a:buSzPts val="2100"/>
              <a:buChar char="•"/>
            </a:pPr>
            <a:r>
              <a:rPr lang="en-US"/>
              <a:t>If the total cost of your trip exceeds the original award by $25 or more, you may </a:t>
            </a:r>
            <a:r>
              <a:rPr lang="en-US"/>
              <a:t>submit a Request for Supplemental Travel Award </a:t>
            </a:r>
            <a:endParaRPr sz="1400">
              <a:solidFill>
                <a:schemeClr val="dk1"/>
              </a:solidFill>
            </a:endParaRPr>
          </a:p>
          <a:p>
            <a:pPr indent="0" lvl="0" marL="0" rtl="0" algn="l">
              <a:spcBef>
                <a:spcPts val="1000"/>
              </a:spcBef>
              <a:spcAft>
                <a:spcPts val="0"/>
              </a:spcAft>
              <a:buNone/>
            </a:pPr>
            <a:r>
              <a:t/>
            </a:r>
            <a:endParaRPr sz="1400">
              <a:solidFill>
                <a:schemeClr val="dk1"/>
              </a:solidFill>
            </a:endParaRPr>
          </a:p>
          <a:p>
            <a:pPr indent="0" lvl="0" marL="0" rtl="0" algn="l">
              <a:spcBef>
                <a:spcPts val="1000"/>
              </a:spcBef>
              <a:spcAft>
                <a:spcPts val="0"/>
              </a:spcAft>
              <a:buNone/>
            </a:pPr>
            <a:r>
              <a:rPr lang="en-US" sz="1400">
                <a:solidFill>
                  <a:schemeClr val="dk1"/>
                </a:solidFill>
              </a:rPr>
              <a:t>All forms available on the</a:t>
            </a:r>
            <a:r>
              <a:rPr lang="en-US" sz="1400">
                <a:solidFill>
                  <a:schemeClr val="lt1"/>
                </a:solidFill>
              </a:rPr>
              <a:t> </a:t>
            </a:r>
            <a:r>
              <a:rPr lang="en-US" sz="1400" u="sng">
                <a:solidFill>
                  <a:schemeClr val="hlink"/>
                </a:solidFill>
                <a:hlinkClick r:id="rId3"/>
              </a:rPr>
              <a:t>JD Grants Forms page </a:t>
            </a:r>
            <a:endParaRPr sz="1800"/>
          </a:p>
        </p:txBody>
      </p:sp>
      <p:sp>
        <p:nvSpPr>
          <p:cNvPr id="184" name="Google Shape;184;p26"/>
          <p:cNvSpPr txBox="1"/>
          <p:nvPr>
            <p:ph idx="2" type="body"/>
          </p:nvPr>
        </p:nvSpPr>
        <p:spPr>
          <a:xfrm>
            <a:off x="0" y="6498293"/>
            <a:ext cx="6697200" cy="351000"/>
          </a:xfrm>
          <a:prstGeom prst="rect">
            <a:avLst/>
          </a:prstGeom>
        </p:spPr>
        <p:txBody>
          <a:bodyPr anchorCtr="0" anchor="ctr" bIns="91425" lIns="274300" spcFirstLastPara="1" rIns="182875" wrap="square" tIns="64000">
            <a:spAutoFit/>
          </a:bodyPr>
          <a:lstStyle/>
          <a:p>
            <a:pPr indent="0" lvl="0" marL="0" rtl="0" algn="l">
              <a:spcBef>
                <a:spcPts val="100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7"/>
          <p:cNvSpPr txBox="1"/>
          <p:nvPr>
            <p:ph type="title"/>
          </p:nvPr>
        </p:nvSpPr>
        <p:spPr>
          <a:xfrm>
            <a:off x="495300" y="457200"/>
            <a:ext cx="10668000" cy="1066800"/>
          </a:xfrm>
          <a:prstGeom prst="rect">
            <a:avLst/>
          </a:prstGeom>
        </p:spPr>
        <p:txBody>
          <a:bodyPr anchorCtr="0" anchor="b" bIns="0" lIns="0" spcFirstLastPara="1" rIns="91425" wrap="square" tIns="45700">
            <a:normAutofit/>
          </a:bodyPr>
          <a:lstStyle/>
          <a:p>
            <a:pPr indent="0" lvl="0" marL="0" rtl="0" algn="l">
              <a:spcBef>
                <a:spcPts val="0"/>
              </a:spcBef>
              <a:spcAft>
                <a:spcPts val="0"/>
              </a:spcAft>
              <a:buNone/>
            </a:pPr>
            <a:r>
              <a:rPr lang="en-US"/>
              <a:t>…now what? Step 3: Reimbursement</a:t>
            </a:r>
            <a:endParaRPr/>
          </a:p>
        </p:txBody>
      </p:sp>
      <p:sp>
        <p:nvSpPr>
          <p:cNvPr id="191" name="Google Shape;191;p27"/>
          <p:cNvSpPr txBox="1"/>
          <p:nvPr>
            <p:ph idx="1" type="body"/>
          </p:nvPr>
        </p:nvSpPr>
        <p:spPr>
          <a:xfrm>
            <a:off x="1485900" y="1840447"/>
            <a:ext cx="9677400" cy="4446000"/>
          </a:xfrm>
          <a:prstGeom prst="rect">
            <a:avLst/>
          </a:prstGeom>
        </p:spPr>
        <p:txBody>
          <a:bodyPr anchorCtr="0" anchor="t" bIns="45700" lIns="0" spcFirstLastPara="1" rIns="91425" wrap="square" tIns="45700">
            <a:normAutofit lnSpcReduction="20000"/>
          </a:bodyPr>
          <a:lstStyle/>
          <a:p>
            <a:pPr indent="0" lvl="0" marL="0" rtl="0" algn="l">
              <a:spcBef>
                <a:spcPts val="1000"/>
              </a:spcBef>
              <a:spcAft>
                <a:spcPts val="0"/>
              </a:spcAft>
              <a:buNone/>
            </a:pPr>
            <a:r>
              <a:rPr lang="en-US"/>
              <a:t>For food purchases, email Adam Bushcott (</a:t>
            </a:r>
            <a:r>
              <a:rPr lang="en-US" u="sng">
                <a:solidFill>
                  <a:schemeClr val="hlink"/>
                </a:solidFill>
                <a:hlinkClick r:id="rId3"/>
              </a:rPr>
              <a:t>adam.bushcott@wisc.edu</a:t>
            </a:r>
            <a:r>
              <a:rPr lang="en-US"/>
              <a:t>) with the following: </a:t>
            </a:r>
            <a:endParaRPr/>
          </a:p>
          <a:p>
            <a:pPr indent="-377190" lvl="0" marL="457200" rtl="0" algn="l">
              <a:spcBef>
                <a:spcPts val="1000"/>
              </a:spcBef>
              <a:spcAft>
                <a:spcPts val="0"/>
              </a:spcAft>
              <a:buSzPts val="2340"/>
              <a:buAutoNum type="arabicPeriod"/>
            </a:pPr>
            <a:r>
              <a:rPr lang="en-US"/>
              <a:t>Event description </a:t>
            </a:r>
            <a:endParaRPr/>
          </a:p>
          <a:p>
            <a:pPr indent="-377190" lvl="0" marL="457200" rtl="0" algn="l">
              <a:spcBef>
                <a:spcPts val="0"/>
              </a:spcBef>
              <a:spcAft>
                <a:spcPts val="0"/>
              </a:spcAft>
              <a:buSzPts val="2340"/>
              <a:buAutoNum type="arabicPeriod"/>
            </a:pPr>
            <a:r>
              <a:rPr lang="en-US"/>
              <a:t>List of people who attended the event </a:t>
            </a:r>
            <a:endParaRPr/>
          </a:p>
          <a:p>
            <a:pPr indent="-377190" lvl="0" marL="457200" rtl="0" algn="l">
              <a:spcBef>
                <a:spcPts val="0"/>
              </a:spcBef>
              <a:spcAft>
                <a:spcPts val="0"/>
              </a:spcAft>
              <a:buSzPts val="2340"/>
              <a:buAutoNum type="arabicPeriod"/>
            </a:pPr>
            <a:r>
              <a:rPr lang="en-US"/>
              <a:t>Meal Payment Form </a:t>
            </a:r>
            <a:endParaRPr/>
          </a:p>
          <a:p>
            <a:pPr indent="-377190" lvl="0" marL="457200" rtl="0" algn="l">
              <a:spcBef>
                <a:spcPts val="0"/>
              </a:spcBef>
              <a:spcAft>
                <a:spcPts val="0"/>
              </a:spcAft>
              <a:buSzPts val="2340"/>
              <a:buAutoNum type="arabicPeriod"/>
            </a:pPr>
            <a:r>
              <a:rPr lang="en-US"/>
              <a:t>Name &amp; email of person(s) to be reimbursed </a:t>
            </a:r>
            <a:endParaRPr/>
          </a:p>
          <a:p>
            <a:pPr indent="-377190" lvl="0" marL="457200" rtl="0" algn="l">
              <a:spcBef>
                <a:spcPts val="0"/>
              </a:spcBef>
              <a:spcAft>
                <a:spcPts val="0"/>
              </a:spcAft>
              <a:buSzPts val="2340"/>
              <a:buAutoNum type="arabicPeriod"/>
            </a:pPr>
            <a:r>
              <a:rPr lang="en-US"/>
              <a:t>Itemized receipts </a:t>
            </a:r>
            <a:endParaRPr/>
          </a:p>
          <a:p>
            <a:pPr indent="0" lvl="0" marL="0" rtl="0" algn="l">
              <a:spcBef>
                <a:spcPts val="1000"/>
              </a:spcBef>
              <a:spcAft>
                <a:spcPts val="0"/>
              </a:spcAft>
              <a:buNone/>
            </a:pPr>
            <a:r>
              <a:rPr lang="en-US"/>
              <a:t>For non-food purchases, </a:t>
            </a:r>
            <a:r>
              <a:rPr lang="en-US"/>
              <a:t>email</a:t>
            </a:r>
            <a:r>
              <a:rPr lang="en-US"/>
              <a:t> Adam Bushcott with the following: </a:t>
            </a:r>
            <a:endParaRPr/>
          </a:p>
          <a:p>
            <a:pPr indent="-377190" lvl="0" marL="457200" rtl="0" algn="l">
              <a:spcBef>
                <a:spcPts val="1000"/>
              </a:spcBef>
              <a:spcAft>
                <a:spcPts val="0"/>
              </a:spcAft>
              <a:buSzPts val="2340"/>
              <a:buAutoNum type="arabicPeriod"/>
            </a:pPr>
            <a:r>
              <a:rPr lang="en-US"/>
              <a:t>JD Grants Decision Letter/email </a:t>
            </a:r>
            <a:endParaRPr/>
          </a:p>
          <a:p>
            <a:pPr indent="-377190" lvl="0" marL="457200" rtl="0" algn="l">
              <a:spcBef>
                <a:spcPts val="0"/>
              </a:spcBef>
              <a:spcAft>
                <a:spcPts val="0"/>
              </a:spcAft>
              <a:buSzPts val="2340"/>
              <a:buAutoNum type="arabicPeriod"/>
            </a:pPr>
            <a:r>
              <a:rPr lang="en-US"/>
              <a:t>Event description </a:t>
            </a:r>
            <a:endParaRPr/>
          </a:p>
          <a:p>
            <a:pPr indent="-377190" lvl="0" marL="457200" rtl="0" algn="l">
              <a:spcBef>
                <a:spcPts val="0"/>
              </a:spcBef>
              <a:spcAft>
                <a:spcPts val="0"/>
              </a:spcAft>
              <a:buSzPts val="2340"/>
              <a:buAutoNum type="arabicPeriod"/>
            </a:pPr>
            <a:r>
              <a:rPr lang="en-US"/>
              <a:t>Business Purpose </a:t>
            </a:r>
            <a:endParaRPr/>
          </a:p>
          <a:p>
            <a:pPr indent="-377190" lvl="0" marL="457200" rtl="0" algn="l">
              <a:spcBef>
                <a:spcPts val="0"/>
              </a:spcBef>
              <a:spcAft>
                <a:spcPts val="0"/>
              </a:spcAft>
              <a:buSzPts val="2340"/>
              <a:buAutoNum type="arabicPeriod"/>
            </a:pPr>
            <a:r>
              <a:rPr lang="en-US"/>
              <a:t>Name &amp; email of person(s) to be reimbursed </a:t>
            </a:r>
            <a:endParaRPr/>
          </a:p>
          <a:p>
            <a:pPr indent="-377190" lvl="0" marL="457200" rtl="0" algn="l">
              <a:spcBef>
                <a:spcPts val="0"/>
              </a:spcBef>
              <a:spcAft>
                <a:spcPts val="0"/>
              </a:spcAft>
              <a:buSzPts val="2340"/>
              <a:buAutoNum type="arabicPeriod"/>
            </a:pPr>
            <a:r>
              <a:rPr lang="en-US"/>
              <a:t>Itemized receipts</a:t>
            </a:r>
            <a:endParaRPr/>
          </a:p>
        </p:txBody>
      </p:sp>
      <p:sp>
        <p:nvSpPr>
          <p:cNvPr id="192" name="Google Shape;192;p27"/>
          <p:cNvSpPr txBox="1"/>
          <p:nvPr>
            <p:ph idx="2" type="body"/>
          </p:nvPr>
        </p:nvSpPr>
        <p:spPr>
          <a:xfrm>
            <a:off x="0" y="6498293"/>
            <a:ext cx="6697200" cy="351000"/>
          </a:xfrm>
          <a:prstGeom prst="rect">
            <a:avLst/>
          </a:prstGeom>
        </p:spPr>
        <p:txBody>
          <a:bodyPr anchorCtr="0" anchor="ctr" bIns="91425" lIns="274300" spcFirstLastPara="1" rIns="182875" wrap="square" tIns="64000">
            <a:spAutoFit/>
          </a:bodyPr>
          <a:lstStyle/>
          <a:p>
            <a:pPr indent="0" lvl="0" marL="0" rtl="0" algn="l">
              <a:spcBef>
                <a:spcPts val="100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8"/>
          <p:cNvSpPr txBox="1"/>
          <p:nvPr>
            <p:ph type="title"/>
          </p:nvPr>
        </p:nvSpPr>
        <p:spPr>
          <a:xfrm>
            <a:off x="495300" y="457200"/>
            <a:ext cx="10668000" cy="1066800"/>
          </a:xfrm>
          <a:prstGeom prst="rect">
            <a:avLst/>
          </a:prstGeom>
        </p:spPr>
        <p:txBody>
          <a:bodyPr anchorCtr="0" anchor="b" bIns="0" lIns="0" spcFirstLastPara="1" rIns="91425" wrap="square" tIns="45700">
            <a:normAutofit/>
          </a:bodyPr>
          <a:lstStyle/>
          <a:p>
            <a:pPr indent="0" lvl="0" marL="0" rtl="0" algn="l">
              <a:spcBef>
                <a:spcPts val="0"/>
              </a:spcBef>
              <a:spcAft>
                <a:spcPts val="0"/>
              </a:spcAft>
              <a:buNone/>
            </a:pPr>
            <a:r>
              <a:rPr lang="en-US"/>
              <a:t>Reimbursement (cont.)  </a:t>
            </a:r>
            <a:endParaRPr/>
          </a:p>
        </p:txBody>
      </p:sp>
      <p:sp>
        <p:nvSpPr>
          <p:cNvPr id="199" name="Google Shape;199;p28"/>
          <p:cNvSpPr txBox="1"/>
          <p:nvPr>
            <p:ph idx="1" type="body"/>
          </p:nvPr>
        </p:nvSpPr>
        <p:spPr>
          <a:xfrm>
            <a:off x="1485900" y="1840447"/>
            <a:ext cx="9677400" cy="4446000"/>
          </a:xfrm>
          <a:prstGeom prst="rect">
            <a:avLst/>
          </a:prstGeom>
        </p:spPr>
        <p:txBody>
          <a:bodyPr anchorCtr="0" anchor="t" bIns="45700" lIns="0" spcFirstLastPara="1" rIns="91425" wrap="square" tIns="45700">
            <a:normAutofit/>
          </a:bodyPr>
          <a:lstStyle/>
          <a:p>
            <a:pPr indent="0" lvl="0" marL="0" rtl="0" algn="l">
              <a:spcBef>
                <a:spcPts val="1000"/>
              </a:spcBef>
              <a:spcAft>
                <a:spcPts val="0"/>
              </a:spcAft>
              <a:buNone/>
            </a:pPr>
            <a:r>
              <a:t/>
            </a:r>
            <a:endParaRPr/>
          </a:p>
          <a:p>
            <a:pPr indent="-377190" lvl="0" marL="457200" rtl="0" algn="l">
              <a:spcBef>
                <a:spcPts val="1000"/>
              </a:spcBef>
              <a:spcAft>
                <a:spcPts val="0"/>
              </a:spcAft>
              <a:buSzPts val="2340"/>
              <a:buChar char="•"/>
            </a:pPr>
            <a:r>
              <a:rPr b="1" lang="en-US" u="sng">
                <a:solidFill>
                  <a:schemeClr val="hlink"/>
                </a:solidFill>
                <a:hlinkClick r:id="rId3"/>
              </a:rPr>
              <a:t>Meal Payment Form </a:t>
            </a:r>
            <a:endParaRPr b="1"/>
          </a:p>
          <a:p>
            <a:pPr indent="-377190" lvl="0" marL="457200" rtl="0" algn="l">
              <a:spcBef>
                <a:spcPts val="0"/>
              </a:spcBef>
              <a:spcAft>
                <a:spcPts val="0"/>
              </a:spcAft>
              <a:buSzPts val="2340"/>
              <a:buChar char="•"/>
            </a:pPr>
            <a:r>
              <a:rPr b="1" lang="en-US" u="sng">
                <a:solidFill>
                  <a:schemeClr val="hlink"/>
                </a:solidFill>
                <a:hlinkClick r:id="rId4"/>
              </a:rPr>
              <a:t>Attendance List </a:t>
            </a:r>
            <a:endParaRPr b="1"/>
          </a:p>
          <a:p>
            <a:pPr indent="-361950" lvl="1" marL="914400" rtl="0" algn="l">
              <a:spcBef>
                <a:spcPts val="0"/>
              </a:spcBef>
              <a:spcAft>
                <a:spcPts val="0"/>
              </a:spcAft>
              <a:buSzPts val="2100"/>
              <a:buChar char="•"/>
            </a:pPr>
            <a:r>
              <a:rPr lang="en-US"/>
              <a:t>Remember, if you are serving food, you MUST take attendance or have a sign in sheet </a:t>
            </a:r>
            <a:endParaRPr/>
          </a:p>
          <a:p>
            <a:pPr indent="-377190" lvl="0" marL="457200" rtl="0" algn="l">
              <a:spcBef>
                <a:spcPts val="0"/>
              </a:spcBef>
              <a:spcAft>
                <a:spcPts val="0"/>
              </a:spcAft>
              <a:buSzPts val="2340"/>
              <a:buChar char="•"/>
            </a:pPr>
            <a:r>
              <a:rPr b="1" lang="en-US"/>
              <a:t>Agenda and/or Event Announcement </a:t>
            </a:r>
            <a:endParaRPr b="1"/>
          </a:p>
          <a:p>
            <a:pPr indent="-361950" lvl="1" marL="914400" rtl="0" algn="l">
              <a:spcBef>
                <a:spcPts val="0"/>
              </a:spcBef>
              <a:spcAft>
                <a:spcPts val="0"/>
              </a:spcAft>
              <a:buSzPts val="2100"/>
              <a:buChar char="•"/>
            </a:pPr>
            <a:r>
              <a:rPr lang="en-US"/>
              <a:t>email to </a:t>
            </a:r>
            <a:r>
              <a:rPr lang="en-US"/>
              <a:t>students</a:t>
            </a:r>
            <a:r>
              <a:rPr lang="en-US"/>
              <a:t> (SBA Announcement counts) </a:t>
            </a:r>
            <a:endParaRPr/>
          </a:p>
          <a:p>
            <a:pPr indent="-361950" lvl="1" marL="914400" rtl="0" algn="l">
              <a:spcBef>
                <a:spcPts val="0"/>
              </a:spcBef>
              <a:spcAft>
                <a:spcPts val="0"/>
              </a:spcAft>
              <a:buSzPts val="2100"/>
              <a:buChar char="•"/>
            </a:pPr>
            <a:r>
              <a:rPr lang="en-US"/>
              <a:t>Flyer</a:t>
            </a:r>
            <a:endParaRPr/>
          </a:p>
        </p:txBody>
      </p:sp>
      <p:sp>
        <p:nvSpPr>
          <p:cNvPr id="200" name="Google Shape;200;p28"/>
          <p:cNvSpPr txBox="1"/>
          <p:nvPr>
            <p:ph idx="2" type="body"/>
          </p:nvPr>
        </p:nvSpPr>
        <p:spPr>
          <a:xfrm>
            <a:off x="0" y="6498293"/>
            <a:ext cx="6697200" cy="351000"/>
          </a:xfrm>
          <a:prstGeom prst="rect">
            <a:avLst/>
          </a:prstGeom>
        </p:spPr>
        <p:txBody>
          <a:bodyPr anchorCtr="0" anchor="ctr" bIns="91425" lIns="274300" spcFirstLastPara="1" rIns="182875" wrap="square" tIns="64000">
            <a:spAutoFit/>
          </a:bodyPr>
          <a:lstStyle/>
          <a:p>
            <a:pPr indent="0" lvl="0" marL="0" rtl="0" algn="l">
              <a:spcBef>
                <a:spcPts val="100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9"/>
          <p:cNvSpPr txBox="1"/>
          <p:nvPr>
            <p:ph type="title"/>
          </p:nvPr>
        </p:nvSpPr>
        <p:spPr>
          <a:xfrm>
            <a:off x="495300" y="457200"/>
            <a:ext cx="10668000" cy="1066800"/>
          </a:xfrm>
          <a:prstGeom prst="rect">
            <a:avLst/>
          </a:prstGeom>
        </p:spPr>
        <p:txBody>
          <a:bodyPr anchorCtr="0" anchor="b" bIns="0" lIns="0" spcFirstLastPara="1" rIns="91425" wrap="square" tIns="45700">
            <a:normAutofit/>
          </a:bodyPr>
          <a:lstStyle/>
          <a:p>
            <a:pPr indent="0" lvl="0" marL="0" rtl="0" algn="l">
              <a:spcBef>
                <a:spcPts val="0"/>
              </a:spcBef>
              <a:spcAft>
                <a:spcPts val="0"/>
              </a:spcAft>
              <a:buNone/>
            </a:pPr>
            <a:r>
              <a:rPr lang="en-US"/>
              <a:t>Reimbursement (cont.) </a:t>
            </a:r>
            <a:endParaRPr/>
          </a:p>
        </p:txBody>
      </p:sp>
      <p:sp>
        <p:nvSpPr>
          <p:cNvPr id="207" name="Google Shape;207;p29"/>
          <p:cNvSpPr txBox="1"/>
          <p:nvPr>
            <p:ph idx="1" type="body"/>
          </p:nvPr>
        </p:nvSpPr>
        <p:spPr>
          <a:xfrm>
            <a:off x="1485900" y="1840447"/>
            <a:ext cx="9677400" cy="4446000"/>
          </a:xfrm>
          <a:prstGeom prst="rect">
            <a:avLst/>
          </a:prstGeom>
        </p:spPr>
        <p:txBody>
          <a:bodyPr anchorCtr="0" anchor="t" bIns="45700" lIns="0" spcFirstLastPara="1" rIns="91425" wrap="square" tIns="45700">
            <a:normAutofit/>
          </a:bodyPr>
          <a:lstStyle/>
          <a:p>
            <a:pPr indent="0" lvl="0" marL="0" rtl="0" algn="l">
              <a:spcBef>
                <a:spcPts val="1000"/>
              </a:spcBef>
              <a:spcAft>
                <a:spcPts val="0"/>
              </a:spcAft>
              <a:buNone/>
            </a:pPr>
            <a:r>
              <a:rPr lang="en-US"/>
              <a:t>A </a:t>
            </a:r>
            <a:r>
              <a:rPr b="1" lang="en-US"/>
              <a:t>Receipt </a:t>
            </a:r>
            <a:r>
              <a:rPr lang="en-US"/>
              <a:t>must be </a:t>
            </a:r>
            <a:r>
              <a:rPr lang="en-US"/>
              <a:t>provided for reimbursement and must include: </a:t>
            </a:r>
            <a:endParaRPr/>
          </a:p>
          <a:p>
            <a:pPr indent="-377190" lvl="0" marL="457200" rtl="0" algn="l">
              <a:spcBef>
                <a:spcPts val="1000"/>
              </a:spcBef>
              <a:spcAft>
                <a:spcPts val="0"/>
              </a:spcAft>
              <a:buSzPts val="2340"/>
              <a:buChar char="•"/>
            </a:pPr>
            <a:r>
              <a:rPr lang="en-US"/>
              <a:t>Business name </a:t>
            </a:r>
            <a:endParaRPr/>
          </a:p>
          <a:p>
            <a:pPr indent="-377190" lvl="0" marL="457200" rtl="0" algn="l">
              <a:spcBef>
                <a:spcPts val="0"/>
              </a:spcBef>
              <a:spcAft>
                <a:spcPts val="0"/>
              </a:spcAft>
              <a:buSzPts val="2340"/>
              <a:buChar char="•"/>
            </a:pPr>
            <a:r>
              <a:rPr lang="en-US"/>
              <a:t>Date</a:t>
            </a:r>
            <a:endParaRPr/>
          </a:p>
          <a:p>
            <a:pPr indent="-377190" lvl="0" marL="457200" rtl="0" algn="l">
              <a:spcBef>
                <a:spcPts val="0"/>
              </a:spcBef>
              <a:spcAft>
                <a:spcPts val="0"/>
              </a:spcAft>
              <a:buSzPts val="2340"/>
              <a:buChar char="•"/>
            </a:pPr>
            <a:r>
              <a:rPr lang="en-US"/>
              <a:t>Itemized purchases </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A credit card receipt is not acceptable! You may only use the credit card receipt to show the tip in addition to the itemized receipt. </a:t>
            </a:r>
            <a:endParaRPr/>
          </a:p>
          <a:p>
            <a:pPr indent="0" lvl="0" marL="0" rtl="0" algn="l">
              <a:spcBef>
                <a:spcPts val="1000"/>
              </a:spcBef>
              <a:spcAft>
                <a:spcPts val="0"/>
              </a:spcAft>
              <a:buNone/>
            </a:pPr>
            <a:r>
              <a:t/>
            </a:r>
            <a:endParaRPr/>
          </a:p>
        </p:txBody>
      </p:sp>
      <p:sp>
        <p:nvSpPr>
          <p:cNvPr id="208" name="Google Shape;208;p29"/>
          <p:cNvSpPr txBox="1"/>
          <p:nvPr>
            <p:ph idx="2" type="body"/>
          </p:nvPr>
        </p:nvSpPr>
        <p:spPr>
          <a:xfrm>
            <a:off x="0" y="6498293"/>
            <a:ext cx="6697200" cy="351000"/>
          </a:xfrm>
          <a:prstGeom prst="rect">
            <a:avLst/>
          </a:prstGeom>
        </p:spPr>
        <p:txBody>
          <a:bodyPr anchorCtr="0" anchor="ctr" bIns="91425" lIns="274300" spcFirstLastPara="1" rIns="182875" wrap="square" tIns="64000">
            <a:spAutoFit/>
          </a:bodyPr>
          <a:lstStyle/>
          <a:p>
            <a:pPr indent="0" lvl="0" marL="0" rtl="0" algn="l">
              <a:spcBef>
                <a:spcPts val="100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0"/>
          <p:cNvSpPr txBox="1"/>
          <p:nvPr>
            <p:ph type="title"/>
          </p:nvPr>
        </p:nvSpPr>
        <p:spPr>
          <a:xfrm>
            <a:off x="495300" y="457200"/>
            <a:ext cx="10668000" cy="1066800"/>
          </a:xfrm>
          <a:prstGeom prst="rect">
            <a:avLst/>
          </a:prstGeom>
        </p:spPr>
        <p:txBody>
          <a:bodyPr anchorCtr="0" anchor="b" bIns="0" lIns="0" spcFirstLastPara="1" rIns="91425" wrap="square" tIns="45700">
            <a:normAutofit/>
          </a:bodyPr>
          <a:lstStyle/>
          <a:p>
            <a:pPr indent="0" lvl="0" marL="0" rtl="0" algn="l">
              <a:spcBef>
                <a:spcPts val="0"/>
              </a:spcBef>
              <a:spcAft>
                <a:spcPts val="0"/>
              </a:spcAft>
              <a:buNone/>
            </a:pPr>
            <a:r>
              <a:rPr lang="en-US"/>
              <a:t>Receipts - what NOT to do </a:t>
            </a:r>
            <a:endParaRPr/>
          </a:p>
        </p:txBody>
      </p:sp>
      <p:sp>
        <p:nvSpPr>
          <p:cNvPr id="215" name="Google Shape;215;p30"/>
          <p:cNvSpPr txBox="1"/>
          <p:nvPr>
            <p:ph idx="2" type="body"/>
          </p:nvPr>
        </p:nvSpPr>
        <p:spPr>
          <a:xfrm>
            <a:off x="0" y="6498293"/>
            <a:ext cx="6697200" cy="351000"/>
          </a:xfrm>
          <a:prstGeom prst="rect">
            <a:avLst/>
          </a:prstGeom>
        </p:spPr>
        <p:txBody>
          <a:bodyPr anchorCtr="0" anchor="ctr" bIns="91425" lIns="274300" spcFirstLastPara="1" rIns="182875" wrap="square" tIns="64000">
            <a:spAutoFit/>
          </a:bodyPr>
          <a:lstStyle/>
          <a:p>
            <a:pPr indent="0" lvl="0" marL="0" rtl="0" algn="l">
              <a:spcBef>
                <a:spcPts val="1000"/>
              </a:spcBef>
              <a:spcAft>
                <a:spcPts val="0"/>
              </a:spcAft>
              <a:buNone/>
            </a:pPr>
            <a:r>
              <a:t/>
            </a:r>
            <a:endParaRPr/>
          </a:p>
        </p:txBody>
      </p:sp>
      <p:pic>
        <p:nvPicPr>
          <p:cNvPr id="216" name="Google Shape;216;p30"/>
          <p:cNvPicPr preferRelativeResize="0"/>
          <p:nvPr/>
        </p:nvPicPr>
        <p:blipFill>
          <a:blip r:embed="rId3">
            <a:alphaModFix/>
          </a:blip>
          <a:stretch>
            <a:fillRect/>
          </a:stretch>
        </p:blipFill>
        <p:spPr>
          <a:xfrm>
            <a:off x="3411002" y="2010163"/>
            <a:ext cx="2040475" cy="3992876"/>
          </a:xfrm>
          <a:prstGeom prst="rect">
            <a:avLst/>
          </a:prstGeom>
          <a:noFill/>
          <a:ln>
            <a:noFill/>
          </a:ln>
        </p:spPr>
      </p:pic>
      <p:pic>
        <p:nvPicPr>
          <p:cNvPr id="217" name="Google Shape;217;p30"/>
          <p:cNvPicPr preferRelativeResize="0"/>
          <p:nvPr/>
        </p:nvPicPr>
        <p:blipFill>
          <a:blip r:embed="rId4">
            <a:alphaModFix/>
          </a:blip>
          <a:stretch>
            <a:fillRect/>
          </a:stretch>
        </p:blipFill>
        <p:spPr>
          <a:xfrm>
            <a:off x="7286050" y="1726712"/>
            <a:ext cx="2146400" cy="4559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3"/>
          <p:cNvSpPr txBox="1"/>
          <p:nvPr>
            <p:ph type="title"/>
          </p:nvPr>
        </p:nvSpPr>
        <p:spPr>
          <a:xfrm>
            <a:off x="495300" y="457200"/>
            <a:ext cx="10668000" cy="1066800"/>
          </a:xfrm>
          <a:prstGeom prst="rect">
            <a:avLst/>
          </a:prstGeom>
        </p:spPr>
        <p:txBody>
          <a:bodyPr anchorCtr="0" anchor="b" bIns="0" lIns="0" spcFirstLastPara="1" rIns="91425" wrap="square" tIns="45700">
            <a:normAutofit/>
          </a:bodyPr>
          <a:lstStyle/>
          <a:p>
            <a:pPr indent="0" lvl="0" marL="0" rtl="0" algn="l">
              <a:spcBef>
                <a:spcPts val="0"/>
              </a:spcBef>
              <a:spcAft>
                <a:spcPts val="0"/>
              </a:spcAft>
              <a:buNone/>
            </a:pPr>
            <a:r>
              <a:rPr lang="en-US"/>
              <a:t>Who’s Who 	</a:t>
            </a:r>
            <a:endParaRPr/>
          </a:p>
        </p:txBody>
      </p:sp>
      <p:sp>
        <p:nvSpPr>
          <p:cNvPr id="86" name="Google Shape;86;p13"/>
          <p:cNvSpPr txBox="1"/>
          <p:nvPr>
            <p:ph idx="1" type="body"/>
          </p:nvPr>
        </p:nvSpPr>
        <p:spPr>
          <a:xfrm>
            <a:off x="1485900" y="1840447"/>
            <a:ext cx="9677400" cy="4446000"/>
          </a:xfrm>
          <a:prstGeom prst="rect">
            <a:avLst/>
          </a:prstGeom>
        </p:spPr>
        <p:txBody>
          <a:bodyPr anchorCtr="0" anchor="t" bIns="45700" lIns="0" spcFirstLastPara="1" rIns="91425" wrap="square" tIns="45700">
            <a:normAutofit/>
          </a:bodyPr>
          <a:lstStyle/>
          <a:p>
            <a:pPr indent="-377190" lvl="0" marL="457200" rtl="0" algn="l">
              <a:spcBef>
                <a:spcPts val="1000"/>
              </a:spcBef>
              <a:spcAft>
                <a:spcPts val="0"/>
              </a:spcAft>
              <a:buSzPts val="2340"/>
              <a:buChar char="•"/>
            </a:pPr>
            <a:r>
              <a:rPr lang="en-US"/>
              <a:t>Ryan Poe-Gavlinski, Chair of the JD Grants Committee</a:t>
            </a:r>
            <a:endParaRPr/>
          </a:p>
          <a:p>
            <a:pPr indent="-377190" lvl="0" marL="457200" rtl="0" algn="l">
              <a:spcBef>
                <a:spcPts val="0"/>
              </a:spcBef>
              <a:spcAft>
                <a:spcPts val="0"/>
              </a:spcAft>
              <a:buSzPts val="2340"/>
              <a:buChar char="•"/>
            </a:pPr>
            <a:r>
              <a:rPr lang="en-US"/>
              <a:t>Mary Ann Polewski, JD Grants Committee Member </a:t>
            </a:r>
            <a:endParaRPr/>
          </a:p>
          <a:p>
            <a:pPr indent="-377190" lvl="0" marL="457200" rtl="0" algn="l">
              <a:spcBef>
                <a:spcPts val="0"/>
              </a:spcBef>
              <a:spcAft>
                <a:spcPts val="0"/>
              </a:spcAft>
              <a:buSzPts val="2340"/>
              <a:buChar char="•"/>
            </a:pPr>
            <a:r>
              <a:rPr lang="en-US"/>
              <a:t>Carlie Wiseley, Student Life &amp; Engagement Manager</a:t>
            </a:r>
            <a:endParaRPr/>
          </a:p>
          <a:p>
            <a:pPr indent="-377190" lvl="0" marL="457200" rtl="0" algn="l">
              <a:spcBef>
                <a:spcPts val="0"/>
              </a:spcBef>
              <a:spcAft>
                <a:spcPts val="0"/>
              </a:spcAft>
              <a:buSzPts val="2340"/>
              <a:buChar char="•"/>
            </a:pPr>
            <a:r>
              <a:rPr lang="en-US"/>
              <a:t>Jennifer Gardner-Brokmeier, Law School Financial Manager &amp; </a:t>
            </a:r>
            <a:r>
              <a:rPr lang="en-US"/>
              <a:t>Accountant</a:t>
            </a:r>
            <a:endParaRPr/>
          </a:p>
          <a:p>
            <a:pPr indent="-377190" lvl="0" marL="457200" rtl="0" algn="l">
              <a:spcBef>
                <a:spcPts val="0"/>
              </a:spcBef>
              <a:spcAft>
                <a:spcPts val="0"/>
              </a:spcAft>
              <a:buSzPts val="2340"/>
              <a:buChar char="•"/>
            </a:pPr>
            <a:r>
              <a:rPr lang="en-US"/>
              <a:t>Kevin Murphy, Law School Financial Specialist </a:t>
            </a:r>
            <a:endParaRPr/>
          </a:p>
          <a:p>
            <a:pPr indent="-377190" lvl="0" marL="457200" rtl="0" algn="l">
              <a:spcBef>
                <a:spcPts val="0"/>
              </a:spcBef>
              <a:spcAft>
                <a:spcPts val="0"/>
              </a:spcAft>
              <a:buSzPts val="2340"/>
              <a:buChar char="•"/>
            </a:pPr>
            <a:r>
              <a:rPr lang="en-US"/>
              <a:t>Adam Bushcott, Main Office Manager </a:t>
            </a:r>
            <a:endParaRPr/>
          </a:p>
          <a:p>
            <a:pPr indent="-377190" lvl="0" marL="457200" rtl="0" algn="l">
              <a:spcBef>
                <a:spcPts val="0"/>
              </a:spcBef>
              <a:spcAft>
                <a:spcPts val="0"/>
              </a:spcAft>
              <a:buSzPts val="2340"/>
              <a:buChar char="•"/>
            </a:pPr>
            <a:r>
              <a:rPr lang="en-US"/>
              <a:t>Heidi Johnson, </a:t>
            </a:r>
            <a:r>
              <a:rPr lang="en-US"/>
              <a:t>Assistant</a:t>
            </a:r>
            <a:r>
              <a:rPr lang="en-US"/>
              <a:t> Director, Scholarships &amp; </a:t>
            </a:r>
            <a:r>
              <a:rPr lang="en-US"/>
              <a:t>Financial Aid</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General JD Grants email: </a:t>
            </a:r>
            <a:r>
              <a:rPr lang="en-US" u="sng">
                <a:solidFill>
                  <a:schemeClr val="hlink"/>
                </a:solidFill>
                <a:hlinkClick r:id="rId3"/>
              </a:rPr>
              <a:t>jdgrants@law.wisc.edu</a:t>
            </a:r>
            <a:endParaRPr/>
          </a:p>
          <a:p>
            <a:pPr indent="0" lvl="0" marL="0" rtl="0" algn="l">
              <a:spcBef>
                <a:spcPts val="1000"/>
              </a:spcBef>
              <a:spcAft>
                <a:spcPts val="0"/>
              </a:spcAft>
              <a:buNone/>
            </a:pPr>
            <a:r>
              <a:rPr lang="en-US" u="sng">
                <a:solidFill>
                  <a:schemeClr val="hlink"/>
                </a:solidFill>
                <a:hlinkClick r:id="rId4"/>
              </a:rPr>
              <a:t>JD Grants Website  </a:t>
            </a:r>
            <a:r>
              <a:rPr lang="en-US"/>
              <a:t>	</a:t>
            </a:r>
            <a:endParaRPr/>
          </a:p>
        </p:txBody>
      </p:sp>
      <p:sp>
        <p:nvSpPr>
          <p:cNvPr id="87" name="Google Shape;87;p13"/>
          <p:cNvSpPr txBox="1"/>
          <p:nvPr>
            <p:ph idx="2" type="body"/>
          </p:nvPr>
        </p:nvSpPr>
        <p:spPr>
          <a:xfrm>
            <a:off x="0" y="6498293"/>
            <a:ext cx="6697200" cy="351000"/>
          </a:xfrm>
          <a:prstGeom prst="rect">
            <a:avLst/>
          </a:prstGeom>
        </p:spPr>
        <p:txBody>
          <a:bodyPr anchorCtr="0" anchor="ctr" bIns="91425" lIns="274300" spcFirstLastPara="1" rIns="182875" wrap="square" tIns="64000">
            <a:spAutoFit/>
          </a:bodyPr>
          <a:lstStyle/>
          <a:p>
            <a:pPr indent="0" lvl="0" marL="0" rtl="0" algn="l">
              <a:spcBef>
                <a:spcPts val="100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1"/>
          <p:cNvSpPr txBox="1"/>
          <p:nvPr>
            <p:ph type="title"/>
          </p:nvPr>
        </p:nvSpPr>
        <p:spPr>
          <a:xfrm>
            <a:off x="495300" y="457200"/>
            <a:ext cx="10668000" cy="1066800"/>
          </a:xfrm>
          <a:prstGeom prst="rect">
            <a:avLst/>
          </a:prstGeom>
        </p:spPr>
        <p:txBody>
          <a:bodyPr anchorCtr="0" anchor="b" bIns="0" lIns="0" spcFirstLastPara="1" rIns="91425" wrap="square" tIns="45700">
            <a:normAutofit/>
          </a:bodyPr>
          <a:lstStyle/>
          <a:p>
            <a:pPr indent="0" lvl="0" marL="0" rtl="0" algn="l">
              <a:spcBef>
                <a:spcPts val="0"/>
              </a:spcBef>
              <a:spcAft>
                <a:spcPts val="0"/>
              </a:spcAft>
              <a:buNone/>
            </a:pPr>
            <a:r>
              <a:rPr lang="en-US"/>
              <a:t>Reimbursement</a:t>
            </a:r>
            <a:r>
              <a:rPr lang="en-US"/>
              <a:t> (cont.) 	</a:t>
            </a:r>
            <a:endParaRPr/>
          </a:p>
        </p:txBody>
      </p:sp>
      <p:sp>
        <p:nvSpPr>
          <p:cNvPr id="224" name="Google Shape;224;p31"/>
          <p:cNvSpPr txBox="1"/>
          <p:nvPr>
            <p:ph idx="1" type="body"/>
          </p:nvPr>
        </p:nvSpPr>
        <p:spPr>
          <a:xfrm>
            <a:off x="1485900" y="1840447"/>
            <a:ext cx="9677400" cy="4446000"/>
          </a:xfrm>
          <a:prstGeom prst="rect">
            <a:avLst/>
          </a:prstGeom>
        </p:spPr>
        <p:txBody>
          <a:bodyPr anchorCtr="0" anchor="t" bIns="45700" lIns="0" spcFirstLastPara="1" rIns="91425" wrap="square" tIns="45700">
            <a:normAutofit lnSpcReduction="20000"/>
          </a:bodyPr>
          <a:lstStyle/>
          <a:p>
            <a:pPr indent="0" lvl="0" marL="0" rtl="0" algn="l">
              <a:spcBef>
                <a:spcPts val="1000"/>
              </a:spcBef>
              <a:spcAft>
                <a:spcPts val="0"/>
              </a:spcAft>
              <a:buNone/>
            </a:pPr>
            <a:r>
              <a:rPr lang="en-US"/>
              <a:t>A </a:t>
            </a:r>
            <a:r>
              <a:rPr b="1" lang="en-US"/>
              <a:t>Business Purpose </a:t>
            </a:r>
            <a:r>
              <a:rPr lang="en-US"/>
              <a:t>must be provided.</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Not acceptable: “Lunch during 7+ hour training event for new members”</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Acceptable: “The Wisconsin Law Review held its New Member Orientation on August 25th. This orientation was a full day and included a provided lunch break for the students. During the orientation, the new members learned about the WLR, introduced themselves to the Board and associates, and were trained on how things work in the WLR office. After the orientation, new and current members met at the Memorial Union Terrace for a Meet &amp; Greet.” </a:t>
            </a:r>
            <a:endParaRPr/>
          </a:p>
        </p:txBody>
      </p:sp>
      <p:sp>
        <p:nvSpPr>
          <p:cNvPr id="225" name="Google Shape;225;p31"/>
          <p:cNvSpPr txBox="1"/>
          <p:nvPr>
            <p:ph idx="2" type="body"/>
          </p:nvPr>
        </p:nvSpPr>
        <p:spPr>
          <a:xfrm>
            <a:off x="0" y="6498293"/>
            <a:ext cx="6697200" cy="351000"/>
          </a:xfrm>
          <a:prstGeom prst="rect">
            <a:avLst/>
          </a:prstGeom>
        </p:spPr>
        <p:txBody>
          <a:bodyPr anchorCtr="0" anchor="ctr" bIns="91425" lIns="274300" spcFirstLastPara="1" rIns="182875" wrap="square" tIns="64000">
            <a:spAutoFit/>
          </a:bodyPr>
          <a:lstStyle/>
          <a:p>
            <a:pPr indent="0" lvl="0" marL="0" rtl="0" algn="l">
              <a:spcBef>
                <a:spcPts val="100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2"/>
          <p:cNvSpPr txBox="1"/>
          <p:nvPr>
            <p:ph type="title"/>
          </p:nvPr>
        </p:nvSpPr>
        <p:spPr>
          <a:xfrm>
            <a:off x="495300" y="457200"/>
            <a:ext cx="10668000" cy="1066800"/>
          </a:xfrm>
          <a:prstGeom prst="rect">
            <a:avLst/>
          </a:prstGeom>
        </p:spPr>
        <p:txBody>
          <a:bodyPr anchorCtr="0" anchor="b" bIns="0" lIns="0" spcFirstLastPara="1" rIns="91425" wrap="square" tIns="45700">
            <a:normAutofit/>
          </a:bodyPr>
          <a:lstStyle/>
          <a:p>
            <a:pPr indent="0" lvl="0" marL="0" rtl="0" algn="l">
              <a:spcBef>
                <a:spcPts val="0"/>
              </a:spcBef>
              <a:spcAft>
                <a:spcPts val="0"/>
              </a:spcAft>
              <a:buNone/>
            </a:pPr>
            <a:r>
              <a:rPr lang="en-US"/>
              <a:t>To conclude…</a:t>
            </a:r>
            <a:endParaRPr/>
          </a:p>
        </p:txBody>
      </p:sp>
      <p:sp>
        <p:nvSpPr>
          <p:cNvPr id="232" name="Google Shape;232;p32"/>
          <p:cNvSpPr txBox="1"/>
          <p:nvPr>
            <p:ph idx="1" type="body"/>
          </p:nvPr>
        </p:nvSpPr>
        <p:spPr>
          <a:xfrm>
            <a:off x="1485900" y="1840447"/>
            <a:ext cx="9677400" cy="4446000"/>
          </a:xfrm>
          <a:prstGeom prst="rect">
            <a:avLst/>
          </a:prstGeom>
        </p:spPr>
        <p:txBody>
          <a:bodyPr anchorCtr="0" anchor="t" bIns="45700" lIns="0" spcFirstLastPara="1" rIns="91425" wrap="square" tIns="45700">
            <a:normAutofit/>
          </a:bodyPr>
          <a:lstStyle/>
          <a:p>
            <a:pPr indent="0" lvl="0" marL="0" rtl="0" algn="l">
              <a:spcBef>
                <a:spcPts val="1000"/>
              </a:spcBef>
              <a:spcAft>
                <a:spcPts val="0"/>
              </a:spcAft>
              <a:buNone/>
            </a:pPr>
            <a:r>
              <a:rPr lang="en-US" u="sng">
                <a:solidFill>
                  <a:schemeClr val="hlink"/>
                </a:solidFill>
                <a:hlinkClick r:id="rId3"/>
              </a:rPr>
              <a:t>JD Grants Website </a:t>
            </a:r>
            <a:r>
              <a:rPr lang="en-US"/>
              <a:t>is updated for 2025-26, including: </a:t>
            </a:r>
            <a:endParaRPr/>
          </a:p>
          <a:p>
            <a:pPr indent="-377190" lvl="0" marL="457200" rtl="0" algn="l">
              <a:spcBef>
                <a:spcPts val="1000"/>
              </a:spcBef>
              <a:spcAft>
                <a:spcPts val="0"/>
              </a:spcAft>
              <a:buSzPts val="2340"/>
              <a:buChar char="•"/>
            </a:pPr>
            <a:r>
              <a:rPr lang="en-US"/>
              <a:t>Overview &amp; Steps in the Process </a:t>
            </a:r>
            <a:endParaRPr/>
          </a:p>
          <a:p>
            <a:pPr indent="-377190" lvl="0" marL="457200" rtl="0" algn="l">
              <a:spcBef>
                <a:spcPts val="0"/>
              </a:spcBef>
              <a:spcAft>
                <a:spcPts val="0"/>
              </a:spcAft>
              <a:buSzPts val="2340"/>
              <a:buChar char="•"/>
            </a:pPr>
            <a:r>
              <a:rPr lang="en-US"/>
              <a:t>Funding Criteria </a:t>
            </a:r>
            <a:endParaRPr/>
          </a:p>
          <a:p>
            <a:pPr indent="-377190" lvl="0" marL="457200" rtl="0" algn="l">
              <a:spcBef>
                <a:spcPts val="0"/>
              </a:spcBef>
              <a:spcAft>
                <a:spcPts val="0"/>
              </a:spcAft>
              <a:buSzPts val="2340"/>
              <a:buChar char="•"/>
            </a:pPr>
            <a:r>
              <a:rPr lang="en-US"/>
              <a:t>Deadlines</a:t>
            </a:r>
            <a:endParaRPr/>
          </a:p>
          <a:p>
            <a:pPr indent="-377190" lvl="0" marL="457200" rtl="0" algn="l">
              <a:spcBef>
                <a:spcPts val="0"/>
              </a:spcBef>
              <a:spcAft>
                <a:spcPts val="0"/>
              </a:spcAft>
              <a:buSzPts val="2340"/>
              <a:buChar char="•"/>
            </a:pPr>
            <a:r>
              <a:rPr lang="en-US"/>
              <a:t>Forms</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Got Questions? Ask! </a:t>
            </a:r>
            <a:r>
              <a:rPr lang="en-US" u="sng">
                <a:solidFill>
                  <a:schemeClr val="hlink"/>
                </a:solidFill>
                <a:hlinkClick r:id="rId4"/>
              </a:rPr>
              <a:t>jdgrants@law.wisc.edu</a:t>
            </a:r>
            <a:r>
              <a:rPr lang="en-US"/>
              <a:t>  </a:t>
            </a:r>
            <a:endParaRPr/>
          </a:p>
        </p:txBody>
      </p:sp>
      <p:sp>
        <p:nvSpPr>
          <p:cNvPr id="233" name="Google Shape;233;p32"/>
          <p:cNvSpPr txBox="1"/>
          <p:nvPr>
            <p:ph idx="2" type="body"/>
          </p:nvPr>
        </p:nvSpPr>
        <p:spPr>
          <a:xfrm>
            <a:off x="0" y="6498293"/>
            <a:ext cx="6697200" cy="351000"/>
          </a:xfrm>
          <a:prstGeom prst="rect">
            <a:avLst/>
          </a:prstGeom>
        </p:spPr>
        <p:txBody>
          <a:bodyPr anchorCtr="0" anchor="ctr" bIns="91425" lIns="274300" spcFirstLastPara="1" rIns="182875" wrap="square" tIns="64000">
            <a:spAutoFit/>
          </a:bodyPr>
          <a:lstStyle/>
          <a:p>
            <a:pPr indent="0" lvl="0" marL="0" rtl="0" algn="l">
              <a:spcBef>
                <a:spcPts val="100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3"/>
          <p:cNvSpPr txBox="1"/>
          <p:nvPr>
            <p:ph type="title"/>
          </p:nvPr>
        </p:nvSpPr>
        <p:spPr>
          <a:xfrm>
            <a:off x="0" y="-180060"/>
            <a:ext cx="10668000" cy="170121"/>
          </a:xfrm>
          <a:prstGeom prst="rect">
            <a:avLst/>
          </a:prstGeom>
          <a:noFill/>
          <a:ln>
            <a:noFill/>
          </a:ln>
        </p:spPr>
        <p:txBody>
          <a:bodyPr anchorCtr="0" anchor="b" bIns="0" lIns="0" spcFirstLastPara="1" rIns="0" wrap="square" tIns="45700">
            <a:normAutofit/>
          </a:bodyPr>
          <a:lstStyle/>
          <a:p>
            <a:pPr indent="0" lvl="0" marL="0" rtl="0" algn="l">
              <a:lnSpc>
                <a:spcPct val="90000"/>
              </a:lnSpc>
              <a:spcBef>
                <a:spcPts val="0"/>
              </a:spcBef>
              <a:spcAft>
                <a:spcPts val="0"/>
              </a:spcAft>
              <a:buClr>
                <a:schemeClr val="dk1"/>
              </a:buClr>
              <a:buSzPts val="1200"/>
              <a:buFont typeface="Red Hat Display"/>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4"/>
          <p:cNvSpPr txBox="1"/>
          <p:nvPr>
            <p:ph type="title"/>
          </p:nvPr>
        </p:nvSpPr>
        <p:spPr>
          <a:xfrm>
            <a:off x="495300" y="457200"/>
            <a:ext cx="10668000" cy="1066800"/>
          </a:xfrm>
          <a:prstGeom prst="rect">
            <a:avLst/>
          </a:prstGeom>
          <a:noFill/>
          <a:ln>
            <a:noFill/>
          </a:ln>
        </p:spPr>
        <p:txBody>
          <a:bodyPr anchorCtr="0" anchor="b" bIns="0" lIns="0" spcFirstLastPara="1" rIns="91425" wrap="square" tIns="45700">
            <a:normAutofit/>
          </a:bodyPr>
          <a:lstStyle/>
          <a:p>
            <a:pPr indent="0" lvl="0" marL="0" rtl="0" algn="l">
              <a:lnSpc>
                <a:spcPct val="90000"/>
              </a:lnSpc>
              <a:spcBef>
                <a:spcPts val="0"/>
              </a:spcBef>
              <a:spcAft>
                <a:spcPts val="0"/>
              </a:spcAft>
              <a:buClr>
                <a:srgbClr val="353535"/>
              </a:buClr>
              <a:buSzPts val="3400"/>
              <a:buFont typeface="Red Hat Text"/>
              <a:buNone/>
            </a:pPr>
            <a:r>
              <a:rPr lang="en-US"/>
              <a:t>Scope of the Committee’s Work </a:t>
            </a:r>
            <a:endParaRPr/>
          </a:p>
        </p:txBody>
      </p:sp>
      <p:sp>
        <p:nvSpPr>
          <p:cNvPr id="93" name="Google Shape;93;p14"/>
          <p:cNvSpPr txBox="1"/>
          <p:nvPr>
            <p:ph idx="1" type="body"/>
          </p:nvPr>
        </p:nvSpPr>
        <p:spPr>
          <a:xfrm>
            <a:off x="1485900" y="1840447"/>
            <a:ext cx="9677400" cy="4446053"/>
          </a:xfrm>
          <a:prstGeom prst="rect">
            <a:avLst/>
          </a:prstGeom>
          <a:noFill/>
          <a:ln>
            <a:noFill/>
          </a:ln>
        </p:spPr>
        <p:txBody>
          <a:bodyPr anchorCtr="0" anchor="t" bIns="45700" lIns="0" spcFirstLastPara="1" rIns="91425" wrap="square" tIns="45700">
            <a:normAutofit/>
          </a:bodyPr>
          <a:lstStyle/>
          <a:p>
            <a:pPr indent="-377190" lvl="0" marL="457200" rtl="0" algn="l">
              <a:lnSpc>
                <a:spcPct val="90000"/>
              </a:lnSpc>
              <a:spcBef>
                <a:spcPts val="0"/>
              </a:spcBef>
              <a:spcAft>
                <a:spcPts val="0"/>
              </a:spcAft>
              <a:buSzPts val="2340"/>
              <a:buChar char="•"/>
            </a:pPr>
            <a:r>
              <a:rPr lang="en-US"/>
              <a:t>Co-Curricular Activities </a:t>
            </a:r>
            <a:endParaRPr/>
          </a:p>
          <a:p>
            <a:pPr indent="-361950" lvl="1" marL="914400" rtl="0" algn="l">
              <a:lnSpc>
                <a:spcPct val="90000"/>
              </a:lnSpc>
              <a:spcBef>
                <a:spcPts val="0"/>
              </a:spcBef>
              <a:spcAft>
                <a:spcPts val="0"/>
              </a:spcAft>
              <a:buSzPts val="2100"/>
              <a:buChar char="•"/>
            </a:pPr>
            <a:r>
              <a:rPr lang="en-US"/>
              <a:t>Law Journals: WLR, WILJ, &amp; WJLGS</a:t>
            </a:r>
            <a:endParaRPr/>
          </a:p>
          <a:p>
            <a:pPr indent="-361950" lvl="1" marL="914400" rtl="0" algn="l">
              <a:lnSpc>
                <a:spcPct val="90000"/>
              </a:lnSpc>
              <a:spcBef>
                <a:spcPts val="0"/>
              </a:spcBef>
              <a:spcAft>
                <a:spcPts val="0"/>
              </a:spcAft>
              <a:buSzPts val="2100"/>
              <a:buChar char="•"/>
            </a:pPr>
            <a:r>
              <a:rPr lang="en-US"/>
              <a:t>Moot Court</a:t>
            </a:r>
            <a:endParaRPr/>
          </a:p>
          <a:p>
            <a:pPr indent="-361950" lvl="1" marL="914400" rtl="0" algn="l">
              <a:lnSpc>
                <a:spcPct val="90000"/>
              </a:lnSpc>
              <a:spcBef>
                <a:spcPts val="0"/>
              </a:spcBef>
              <a:spcAft>
                <a:spcPts val="0"/>
              </a:spcAft>
              <a:buSzPts val="2100"/>
              <a:buChar char="•"/>
            </a:pPr>
            <a:r>
              <a:rPr lang="en-US"/>
              <a:t>Mock Trial </a:t>
            </a:r>
            <a:endParaRPr/>
          </a:p>
          <a:p>
            <a:pPr indent="-377190" lvl="0" marL="457200" rtl="0" algn="l">
              <a:lnSpc>
                <a:spcPct val="90000"/>
              </a:lnSpc>
              <a:spcBef>
                <a:spcPts val="0"/>
              </a:spcBef>
              <a:spcAft>
                <a:spcPts val="0"/>
              </a:spcAft>
              <a:buSzPts val="2340"/>
              <a:buChar char="•"/>
            </a:pPr>
            <a:r>
              <a:rPr lang="en-US"/>
              <a:t>Registered Student Organizations (other than the SBA) </a:t>
            </a:r>
            <a:endParaRPr/>
          </a:p>
          <a:p>
            <a:pPr indent="-377190" lvl="0" marL="457200" rtl="0" algn="l">
              <a:lnSpc>
                <a:spcPct val="90000"/>
              </a:lnSpc>
              <a:spcBef>
                <a:spcPts val="0"/>
              </a:spcBef>
              <a:spcAft>
                <a:spcPts val="0"/>
              </a:spcAft>
              <a:buSzPts val="2340"/>
              <a:buChar char="•"/>
            </a:pPr>
            <a:r>
              <a:rPr lang="en-US"/>
              <a:t>Individual Students </a:t>
            </a:r>
            <a:endParaRPr/>
          </a:p>
        </p:txBody>
      </p:sp>
      <p:sp>
        <p:nvSpPr>
          <p:cNvPr id="94" name="Google Shape;94;p14"/>
          <p:cNvSpPr txBox="1"/>
          <p:nvPr>
            <p:ph idx="2" type="body"/>
          </p:nvPr>
        </p:nvSpPr>
        <p:spPr>
          <a:xfrm>
            <a:off x="0" y="6498293"/>
            <a:ext cx="6697346" cy="352084"/>
          </a:xfrm>
          <a:prstGeom prst="rect">
            <a:avLst/>
          </a:prstGeom>
          <a:solidFill>
            <a:schemeClr val="accent1"/>
          </a:solidFill>
          <a:ln>
            <a:noFill/>
          </a:ln>
        </p:spPr>
        <p:txBody>
          <a:bodyPr anchorCtr="0" anchor="ctr" bIns="91425" lIns="274300" spcFirstLastPara="1" rIns="182875" wrap="square" tIns="64000">
            <a:spAutoFit/>
          </a:bodyPr>
          <a:lstStyle/>
          <a:p>
            <a:pPr indent="0" lvl="0" marL="0" rtl="0" algn="l">
              <a:lnSpc>
                <a:spcPct val="90000"/>
              </a:lnSpc>
              <a:spcBef>
                <a:spcPts val="0"/>
              </a:spcBef>
              <a:spcAft>
                <a:spcPts val="0"/>
              </a:spcAft>
              <a:buSzPts val="126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5"/>
          <p:cNvSpPr txBox="1"/>
          <p:nvPr>
            <p:ph type="title"/>
          </p:nvPr>
        </p:nvSpPr>
        <p:spPr>
          <a:xfrm>
            <a:off x="495300" y="457200"/>
            <a:ext cx="10668000" cy="1066800"/>
          </a:xfrm>
          <a:prstGeom prst="rect">
            <a:avLst/>
          </a:prstGeom>
          <a:noFill/>
          <a:ln>
            <a:noFill/>
          </a:ln>
        </p:spPr>
        <p:txBody>
          <a:bodyPr anchorCtr="0" anchor="b" bIns="0" lIns="0" spcFirstLastPara="1" rIns="91425" wrap="square" tIns="45700">
            <a:normAutofit/>
          </a:bodyPr>
          <a:lstStyle/>
          <a:p>
            <a:pPr indent="0" lvl="0" marL="0" rtl="0" algn="l">
              <a:lnSpc>
                <a:spcPct val="90000"/>
              </a:lnSpc>
              <a:spcBef>
                <a:spcPts val="0"/>
              </a:spcBef>
              <a:spcAft>
                <a:spcPts val="0"/>
              </a:spcAft>
              <a:buClr>
                <a:srgbClr val="353535"/>
              </a:buClr>
              <a:buSzPts val="3400"/>
              <a:buFont typeface="Red Hat Text"/>
              <a:buNone/>
            </a:pPr>
            <a:r>
              <a:rPr lang="en-US"/>
              <a:t>Criteria for Funding</a:t>
            </a:r>
            <a:endParaRPr/>
          </a:p>
        </p:txBody>
      </p:sp>
      <p:sp>
        <p:nvSpPr>
          <p:cNvPr id="100" name="Google Shape;100;p15"/>
          <p:cNvSpPr txBox="1"/>
          <p:nvPr>
            <p:ph idx="1" type="body"/>
          </p:nvPr>
        </p:nvSpPr>
        <p:spPr>
          <a:xfrm>
            <a:off x="1485900" y="1840447"/>
            <a:ext cx="9677400" cy="4446000"/>
          </a:xfrm>
          <a:prstGeom prst="rect">
            <a:avLst/>
          </a:prstGeom>
          <a:noFill/>
          <a:ln>
            <a:noFill/>
          </a:ln>
        </p:spPr>
        <p:txBody>
          <a:bodyPr anchorCtr="0" anchor="t" bIns="45700" lIns="0" spcFirstLastPara="1" rIns="91425" wrap="square" tIns="45700">
            <a:normAutofit/>
          </a:bodyPr>
          <a:lstStyle/>
          <a:p>
            <a:pPr indent="-377190" lvl="0" marL="457200" rtl="0" algn="l">
              <a:lnSpc>
                <a:spcPct val="90000"/>
              </a:lnSpc>
              <a:spcBef>
                <a:spcPts val="0"/>
              </a:spcBef>
              <a:spcAft>
                <a:spcPts val="0"/>
              </a:spcAft>
              <a:buSzPts val="2340"/>
              <a:buChar char="•"/>
            </a:pPr>
            <a:r>
              <a:rPr lang="en-US"/>
              <a:t>Educational value for students</a:t>
            </a:r>
            <a:endParaRPr/>
          </a:p>
          <a:p>
            <a:pPr indent="-377190" lvl="0" marL="457200" rtl="0" algn="l">
              <a:lnSpc>
                <a:spcPct val="90000"/>
              </a:lnSpc>
              <a:spcBef>
                <a:spcPts val="0"/>
              </a:spcBef>
              <a:spcAft>
                <a:spcPts val="0"/>
              </a:spcAft>
              <a:buSzPts val="2340"/>
              <a:buChar char="•"/>
            </a:pPr>
            <a:r>
              <a:rPr lang="en-US"/>
              <a:t>Number of </a:t>
            </a:r>
            <a:r>
              <a:rPr lang="en-US"/>
              <a:t>students</a:t>
            </a:r>
            <a:r>
              <a:rPr lang="en-US"/>
              <a:t> who benefit</a:t>
            </a:r>
            <a:endParaRPr/>
          </a:p>
          <a:p>
            <a:pPr indent="-377190" lvl="0" marL="457200" rtl="0" algn="l">
              <a:lnSpc>
                <a:spcPct val="90000"/>
              </a:lnSpc>
              <a:spcBef>
                <a:spcPts val="0"/>
              </a:spcBef>
              <a:spcAft>
                <a:spcPts val="0"/>
              </a:spcAft>
              <a:buSzPts val="2340"/>
              <a:buChar char="•"/>
            </a:pPr>
            <a:r>
              <a:rPr lang="en-US"/>
              <a:t>Larger value to the Law School</a:t>
            </a:r>
            <a:endParaRPr/>
          </a:p>
          <a:p>
            <a:pPr indent="-377190" lvl="0" marL="457200" rtl="0" algn="l">
              <a:lnSpc>
                <a:spcPct val="90000"/>
              </a:lnSpc>
              <a:spcBef>
                <a:spcPts val="0"/>
              </a:spcBef>
              <a:spcAft>
                <a:spcPts val="0"/>
              </a:spcAft>
              <a:buSzPts val="2340"/>
              <a:buChar char="•"/>
            </a:pPr>
            <a:r>
              <a:rPr lang="en-US"/>
              <a:t>Cost and location</a:t>
            </a:r>
            <a:endParaRPr/>
          </a:p>
          <a:p>
            <a:pPr indent="-377190" lvl="0" marL="457200" rtl="0" algn="l">
              <a:lnSpc>
                <a:spcPct val="90000"/>
              </a:lnSpc>
              <a:spcBef>
                <a:spcPts val="0"/>
              </a:spcBef>
              <a:spcAft>
                <a:spcPts val="0"/>
              </a:spcAft>
              <a:buSzPts val="2340"/>
              <a:buChar char="•"/>
            </a:pPr>
            <a:r>
              <a:rPr lang="en-US"/>
              <a:t>Student fundraising </a:t>
            </a:r>
            <a:r>
              <a:rPr lang="en-US"/>
              <a:t>efforts</a:t>
            </a:r>
            <a:r>
              <a:rPr lang="en-US"/>
              <a:t> (within UW policy - see Carlie Wiseley with questions) </a:t>
            </a:r>
            <a:endParaRPr/>
          </a:p>
          <a:p>
            <a:pPr indent="-377190" lvl="0" marL="457200" rtl="0" algn="l">
              <a:lnSpc>
                <a:spcPct val="90000"/>
              </a:lnSpc>
              <a:spcBef>
                <a:spcPts val="0"/>
              </a:spcBef>
              <a:spcAft>
                <a:spcPts val="0"/>
              </a:spcAft>
              <a:buSzPts val="2340"/>
              <a:buChar char="•"/>
            </a:pPr>
            <a:r>
              <a:rPr lang="en-US"/>
              <a:t>Complete, accurate, and timely application</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lang="en-US"/>
              <a:t>* Note: The Committee has a limited budget this year.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lang="en-US"/>
              <a:t>You can view </a:t>
            </a:r>
            <a:r>
              <a:rPr lang="en-US" u="sng">
                <a:solidFill>
                  <a:schemeClr val="hlink"/>
                </a:solidFill>
                <a:hlinkClick r:id="rId3"/>
              </a:rPr>
              <a:t>Eligibility &amp; Criteria for Funding </a:t>
            </a:r>
            <a:r>
              <a:rPr lang="en-US"/>
              <a:t> online</a:t>
            </a:r>
            <a:endParaRPr/>
          </a:p>
        </p:txBody>
      </p:sp>
      <p:sp>
        <p:nvSpPr>
          <p:cNvPr id="101" name="Google Shape;101;p15"/>
          <p:cNvSpPr txBox="1"/>
          <p:nvPr>
            <p:ph idx="2" type="body"/>
          </p:nvPr>
        </p:nvSpPr>
        <p:spPr>
          <a:xfrm>
            <a:off x="0" y="6498293"/>
            <a:ext cx="6697200" cy="351000"/>
          </a:xfrm>
          <a:prstGeom prst="rect">
            <a:avLst/>
          </a:prstGeom>
          <a:solidFill>
            <a:schemeClr val="accent1"/>
          </a:solidFill>
          <a:ln>
            <a:noFill/>
          </a:ln>
        </p:spPr>
        <p:txBody>
          <a:bodyPr anchorCtr="0" anchor="ctr" bIns="91425" lIns="274300" spcFirstLastPara="1" rIns="182875" wrap="square" tIns="64000">
            <a:spAutoFit/>
          </a:bodyPr>
          <a:lstStyle/>
          <a:p>
            <a:pPr indent="0" lvl="0" marL="0" rtl="0" algn="l">
              <a:lnSpc>
                <a:spcPct val="90000"/>
              </a:lnSpc>
              <a:spcBef>
                <a:spcPts val="0"/>
              </a:spcBef>
              <a:spcAft>
                <a:spcPts val="0"/>
              </a:spcAft>
              <a:buSzPts val="126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6"/>
          <p:cNvSpPr txBox="1"/>
          <p:nvPr>
            <p:ph type="title"/>
          </p:nvPr>
        </p:nvSpPr>
        <p:spPr>
          <a:xfrm>
            <a:off x="495300" y="457200"/>
            <a:ext cx="10668000" cy="1066800"/>
          </a:xfrm>
          <a:prstGeom prst="rect">
            <a:avLst/>
          </a:prstGeom>
          <a:noFill/>
          <a:ln>
            <a:noFill/>
          </a:ln>
        </p:spPr>
        <p:txBody>
          <a:bodyPr anchorCtr="0" anchor="b" bIns="0" lIns="0" spcFirstLastPara="1" rIns="91425" wrap="square" tIns="45700">
            <a:normAutofit/>
          </a:bodyPr>
          <a:lstStyle/>
          <a:p>
            <a:pPr indent="0" lvl="0" marL="0" rtl="0" algn="l">
              <a:lnSpc>
                <a:spcPct val="90000"/>
              </a:lnSpc>
              <a:spcBef>
                <a:spcPts val="0"/>
              </a:spcBef>
              <a:spcAft>
                <a:spcPts val="0"/>
              </a:spcAft>
              <a:buClr>
                <a:srgbClr val="353535"/>
              </a:buClr>
              <a:buSzPts val="3400"/>
              <a:buFont typeface="Red Hat Text"/>
              <a:buNone/>
            </a:pPr>
            <a:r>
              <a:rPr lang="en-US"/>
              <a:t>Funded Events</a:t>
            </a:r>
            <a:endParaRPr/>
          </a:p>
        </p:txBody>
      </p:sp>
      <p:sp>
        <p:nvSpPr>
          <p:cNvPr id="107" name="Google Shape;107;p16"/>
          <p:cNvSpPr txBox="1"/>
          <p:nvPr>
            <p:ph idx="1" type="body"/>
          </p:nvPr>
        </p:nvSpPr>
        <p:spPr>
          <a:xfrm>
            <a:off x="1485900" y="1840447"/>
            <a:ext cx="9677400" cy="4446000"/>
          </a:xfrm>
          <a:prstGeom prst="rect">
            <a:avLst/>
          </a:prstGeom>
          <a:noFill/>
          <a:ln>
            <a:noFill/>
          </a:ln>
        </p:spPr>
        <p:txBody>
          <a:bodyPr anchorCtr="0" anchor="t" bIns="45700" lIns="0" spcFirstLastPara="1" rIns="91425" wrap="square" tIns="45700">
            <a:normAutofit/>
          </a:bodyPr>
          <a:lstStyle/>
          <a:p>
            <a:pPr indent="0" lvl="0" marL="0" rtl="0" algn="l">
              <a:lnSpc>
                <a:spcPct val="90000"/>
              </a:lnSpc>
              <a:spcBef>
                <a:spcPts val="0"/>
              </a:spcBef>
              <a:spcAft>
                <a:spcPts val="0"/>
              </a:spcAft>
              <a:buNone/>
            </a:pPr>
            <a:r>
              <a:rPr b="1" lang="en-US"/>
              <a:t>Types of Events</a:t>
            </a:r>
            <a:endParaRPr b="1"/>
          </a:p>
          <a:p>
            <a:pPr indent="-377190" lvl="0" marL="457200" rtl="0" algn="l">
              <a:lnSpc>
                <a:spcPct val="90000"/>
              </a:lnSpc>
              <a:spcBef>
                <a:spcPts val="0"/>
              </a:spcBef>
              <a:spcAft>
                <a:spcPts val="0"/>
              </a:spcAft>
              <a:buSzPts val="2340"/>
              <a:buChar char="•"/>
            </a:pPr>
            <a:r>
              <a:rPr lang="en-US"/>
              <a:t>Travel to conferences &amp; competitions</a:t>
            </a:r>
            <a:endParaRPr/>
          </a:p>
          <a:p>
            <a:pPr indent="-377190" lvl="0" marL="457200" rtl="0" algn="l">
              <a:lnSpc>
                <a:spcPct val="90000"/>
              </a:lnSpc>
              <a:spcBef>
                <a:spcPts val="0"/>
              </a:spcBef>
              <a:spcAft>
                <a:spcPts val="0"/>
              </a:spcAft>
              <a:buSzPts val="2340"/>
              <a:buChar char="•"/>
            </a:pPr>
            <a:r>
              <a:rPr lang="en-US"/>
              <a:t>Local Events </a:t>
            </a:r>
            <a:endParaRPr/>
          </a:p>
          <a:p>
            <a:pPr indent="-377190" lvl="0" marL="457200" rtl="0" algn="l">
              <a:lnSpc>
                <a:spcPct val="90000"/>
              </a:lnSpc>
              <a:spcBef>
                <a:spcPts val="0"/>
              </a:spcBef>
              <a:spcAft>
                <a:spcPts val="0"/>
              </a:spcAft>
              <a:buSzPts val="2340"/>
              <a:buChar char="•"/>
            </a:pPr>
            <a:r>
              <a:rPr lang="en-US"/>
              <a:t>Virtual Events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b="1" lang="en-US"/>
              <a:t>Examples of past events funded</a:t>
            </a:r>
            <a:endParaRPr b="1"/>
          </a:p>
          <a:p>
            <a:pPr indent="-377190" lvl="0" marL="457200" rtl="0" algn="l">
              <a:lnSpc>
                <a:spcPct val="90000"/>
              </a:lnSpc>
              <a:spcBef>
                <a:spcPts val="0"/>
              </a:spcBef>
              <a:spcAft>
                <a:spcPts val="0"/>
              </a:spcAft>
              <a:buSzPts val="2340"/>
              <a:buChar char="•"/>
            </a:pPr>
            <a:r>
              <a:rPr lang="en-US"/>
              <a:t>Competitions (moot court, mock trial, arbitration)</a:t>
            </a:r>
            <a:endParaRPr/>
          </a:p>
          <a:p>
            <a:pPr indent="-377190" lvl="0" marL="457200" rtl="0" algn="l">
              <a:lnSpc>
                <a:spcPct val="90000"/>
              </a:lnSpc>
              <a:spcBef>
                <a:spcPts val="0"/>
              </a:spcBef>
              <a:spcAft>
                <a:spcPts val="0"/>
              </a:spcAft>
              <a:buSzPts val="2340"/>
              <a:buChar char="•"/>
            </a:pPr>
            <a:r>
              <a:rPr lang="en-US"/>
              <a:t>Law Journal symposia</a:t>
            </a:r>
            <a:endParaRPr/>
          </a:p>
          <a:p>
            <a:pPr indent="-377190" lvl="0" marL="457200" rtl="0" algn="l">
              <a:lnSpc>
                <a:spcPct val="90000"/>
              </a:lnSpc>
              <a:spcBef>
                <a:spcPts val="0"/>
              </a:spcBef>
              <a:spcAft>
                <a:spcPts val="0"/>
              </a:spcAft>
              <a:buSzPts val="2340"/>
              <a:buChar char="•"/>
            </a:pPr>
            <a:r>
              <a:rPr lang="en-US"/>
              <a:t>Speakers at the Law School</a:t>
            </a:r>
            <a:endParaRPr/>
          </a:p>
          <a:p>
            <a:pPr indent="-377190" lvl="0" marL="457200" rtl="0" algn="l">
              <a:lnSpc>
                <a:spcPct val="90000"/>
              </a:lnSpc>
              <a:spcBef>
                <a:spcPts val="0"/>
              </a:spcBef>
              <a:spcAft>
                <a:spcPts val="0"/>
              </a:spcAft>
              <a:buSzPts val="2340"/>
              <a:buChar char="•"/>
            </a:pPr>
            <a:r>
              <a:rPr lang="en-US"/>
              <a:t>Pro bono service projects and trips</a:t>
            </a:r>
            <a:endParaRPr/>
          </a:p>
          <a:p>
            <a:pPr indent="-377190" lvl="0" marL="457200" rtl="0" algn="l">
              <a:lnSpc>
                <a:spcPct val="90000"/>
              </a:lnSpc>
              <a:spcBef>
                <a:spcPts val="0"/>
              </a:spcBef>
              <a:spcAft>
                <a:spcPts val="0"/>
              </a:spcAft>
              <a:buSzPts val="2340"/>
              <a:buChar char="•"/>
            </a:pPr>
            <a:r>
              <a:rPr lang="en-US"/>
              <a:t>Law conferences</a:t>
            </a:r>
            <a:endParaRPr/>
          </a:p>
          <a:p>
            <a:pPr indent="-377190" lvl="0" marL="457200" rtl="0" algn="l">
              <a:lnSpc>
                <a:spcPct val="90000"/>
              </a:lnSpc>
              <a:spcBef>
                <a:spcPts val="0"/>
              </a:spcBef>
              <a:spcAft>
                <a:spcPts val="0"/>
              </a:spcAft>
              <a:buSzPts val="2340"/>
              <a:buChar char="•"/>
            </a:pPr>
            <a:r>
              <a:rPr lang="en-US"/>
              <a:t>Wellness </a:t>
            </a:r>
            <a:r>
              <a:rPr lang="en-US"/>
              <a:t>events</a:t>
            </a:r>
            <a:r>
              <a:rPr lang="en-US"/>
              <a:t> </a:t>
            </a:r>
            <a:endParaRPr/>
          </a:p>
        </p:txBody>
      </p:sp>
      <p:sp>
        <p:nvSpPr>
          <p:cNvPr id="108" name="Google Shape;108;p16"/>
          <p:cNvSpPr txBox="1"/>
          <p:nvPr>
            <p:ph idx="2" type="body"/>
          </p:nvPr>
        </p:nvSpPr>
        <p:spPr>
          <a:xfrm>
            <a:off x="0" y="6498293"/>
            <a:ext cx="6697200" cy="351000"/>
          </a:xfrm>
          <a:prstGeom prst="rect">
            <a:avLst/>
          </a:prstGeom>
          <a:solidFill>
            <a:schemeClr val="accent1"/>
          </a:solidFill>
          <a:ln>
            <a:noFill/>
          </a:ln>
        </p:spPr>
        <p:txBody>
          <a:bodyPr anchorCtr="0" anchor="ctr" bIns="91425" lIns="274300" spcFirstLastPara="1" rIns="182875" wrap="square" tIns="64000">
            <a:spAutoFit/>
          </a:bodyPr>
          <a:lstStyle/>
          <a:p>
            <a:pPr indent="0" lvl="0" marL="0" rtl="0" algn="l">
              <a:lnSpc>
                <a:spcPct val="90000"/>
              </a:lnSpc>
              <a:spcBef>
                <a:spcPts val="0"/>
              </a:spcBef>
              <a:spcAft>
                <a:spcPts val="0"/>
              </a:spcAft>
              <a:buSzPts val="126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7"/>
          <p:cNvSpPr txBox="1"/>
          <p:nvPr>
            <p:ph type="title"/>
          </p:nvPr>
        </p:nvSpPr>
        <p:spPr>
          <a:xfrm>
            <a:off x="495300" y="457200"/>
            <a:ext cx="10668000" cy="1066800"/>
          </a:xfrm>
          <a:prstGeom prst="rect">
            <a:avLst/>
          </a:prstGeom>
        </p:spPr>
        <p:txBody>
          <a:bodyPr anchorCtr="0" anchor="b" bIns="0" lIns="0" spcFirstLastPara="1" rIns="91425" wrap="square" tIns="45700">
            <a:normAutofit/>
          </a:bodyPr>
          <a:lstStyle/>
          <a:p>
            <a:pPr indent="0" lvl="0" marL="0" rtl="0" algn="l">
              <a:spcBef>
                <a:spcPts val="0"/>
              </a:spcBef>
              <a:spcAft>
                <a:spcPts val="0"/>
              </a:spcAft>
              <a:buNone/>
            </a:pPr>
            <a:r>
              <a:rPr lang="en-US"/>
              <a:t>Changes in 2025-2026: Awards for Competitions</a:t>
            </a:r>
            <a:endParaRPr/>
          </a:p>
        </p:txBody>
      </p:sp>
      <p:sp>
        <p:nvSpPr>
          <p:cNvPr id="115" name="Google Shape;115;p17"/>
          <p:cNvSpPr txBox="1"/>
          <p:nvPr>
            <p:ph idx="1" type="body"/>
          </p:nvPr>
        </p:nvSpPr>
        <p:spPr>
          <a:xfrm>
            <a:off x="1485900" y="1840447"/>
            <a:ext cx="9677400" cy="4446000"/>
          </a:xfrm>
          <a:prstGeom prst="rect">
            <a:avLst/>
          </a:prstGeom>
        </p:spPr>
        <p:txBody>
          <a:bodyPr anchorCtr="0" anchor="t" bIns="45700" lIns="0" spcFirstLastPara="1" rIns="91425" wrap="square" tIns="45700">
            <a:normAutofit lnSpcReduction="20000"/>
          </a:bodyPr>
          <a:lstStyle/>
          <a:p>
            <a:pPr indent="0" lvl="0" marL="0" rtl="0" algn="l">
              <a:spcBef>
                <a:spcPts val="1000"/>
              </a:spcBef>
              <a:spcAft>
                <a:spcPts val="0"/>
              </a:spcAft>
              <a:buNone/>
            </a:pPr>
            <a:r>
              <a:rPr lang="en-US"/>
              <a:t>The JD Grants Committee provides competition funding for Law Students only when (1) they will earn credit for participating in the competition and (2) their participation will be supervised by a faculty member who provides guidance for </a:t>
            </a:r>
            <a:r>
              <a:rPr lang="en-US"/>
              <a:t>their</a:t>
            </a:r>
            <a:r>
              <a:rPr lang="en-US"/>
              <a:t> </a:t>
            </a:r>
            <a:r>
              <a:rPr lang="en-US"/>
              <a:t>competition</a:t>
            </a:r>
            <a:r>
              <a:rPr lang="en-US"/>
              <a:t> preparation in addition to granting credit in the course. </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By default, the committee does not fund first-year </a:t>
            </a:r>
            <a:r>
              <a:rPr lang="en-US"/>
              <a:t>students’ participation in competitions, because 1Ls cannot enroll in upper-level courses. The Assistant Dean for Student Affairs, Lauren Devine, may authorize a 1L to be considered for JD Grants funding for a competition in extraordinary and unusual circumstances. </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sz="1800"/>
              <a:t>Please review this full policy on the </a:t>
            </a:r>
            <a:r>
              <a:rPr lang="en-US" sz="1800" u="sng">
                <a:solidFill>
                  <a:schemeClr val="hlink"/>
                </a:solidFill>
                <a:hlinkClick r:id="rId3"/>
              </a:rPr>
              <a:t>JD Grants Forms page</a:t>
            </a:r>
            <a:endParaRPr sz="1800"/>
          </a:p>
        </p:txBody>
      </p:sp>
      <p:sp>
        <p:nvSpPr>
          <p:cNvPr id="116" name="Google Shape;116;p17"/>
          <p:cNvSpPr txBox="1"/>
          <p:nvPr>
            <p:ph idx="2" type="body"/>
          </p:nvPr>
        </p:nvSpPr>
        <p:spPr>
          <a:xfrm>
            <a:off x="0" y="6498293"/>
            <a:ext cx="6697200" cy="351000"/>
          </a:xfrm>
          <a:prstGeom prst="rect">
            <a:avLst/>
          </a:prstGeom>
        </p:spPr>
        <p:txBody>
          <a:bodyPr anchorCtr="0" anchor="ctr" bIns="91425" lIns="274300" spcFirstLastPara="1" rIns="182875" wrap="square" tIns="64000">
            <a:spAutoFit/>
          </a:bodyPr>
          <a:lstStyle/>
          <a:p>
            <a:pPr indent="0" lvl="0" marL="0" rtl="0" algn="l">
              <a:spcBef>
                <a:spcPts val="100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8"/>
          <p:cNvSpPr txBox="1"/>
          <p:nvPr>
            <p:ph type="title"/>
          </p:nvPr>
        </p:nvSpPr>
        <p:spPr>
          <a:xfrm>
            <a:off x="495300" y="457200"/>
            <a:ext cx="10668000" cy="1066800"/>
          </a:xfrm>
          <a:prstGeom prst="rect">
            <a:avLst/>
          </a:prstGeom>
        </p:spPr>
        <p:txBody>
          <a:bodyPr anchorCtr="0" anchor="b" bIns="0" lIns="0" spcFirstLastPara="1" rIns="91425" wrap="square" tIns="45700">
            <a:normAutofit/>
          </a:bodyPr>
          <a:lstStyle/>
          <a:p>
            <a:pPr indent="0" lvl="0" marL="0" rtl="0" algn="l">
              <a:spcBef>
                <a:spcPts val="0"/>
              </a:spcBef>
              <a:spcAft>
                <a:spcPts val="0"/>
              </a:spcAft>
              <a:buNone/>
            </a:pPr>
            <a:r>
              <a:rPr lang="en-US"/>
              <a:t>Important Info </a:t>
            </a:r>
            <a:r>
              <a:rPr lang="en-US"/>
              <a:t>about</a:t>
            </a:r>
            <a:r>
              <a:rPr lang="en-US"/>
              <a:t> Travel Awards	</a:t>
            </a:r>
            <a:endParaRPr/>
          </a:p>
        </p:txBody>
      </p:sp>
      <p:sp>
        <p:nvSpPr>
          <p:cNvPr id="123" name="Google Shape;123;p18"/>
          <p:cNvSpPr txBox="1"/>
          <p:nvPr>
            <p:ph idx="1" type="body"/>
          </p:nvPr>
        </p:nvSpPr>
        <p:spPr>
          <a:xfrm>
            <a:off x="1485900" y="1840447"/>
            <a:ext cx="9677400" cy="4446000"/>
          </a:xfrm>
          <a:prstGeom prst="rect">
            <a:avLst/>
          </a:prstGeom>
        </p:spPr>
        <p:txBody>
          <a:bodyPr anchorCtr="0" anchor="t" bIns="45700" lIns="0" spcFirstLastPara="1" rIns="91425" wrap="square" tIns="45700">
            <a:normAutofit/>
          </a:bodyPr>
          <a:lstStyle/>
          <a:p>
            <a:pPr indent="-377190" lvl="0" marL="457200" rtl="0" algn="l">
              <a:spcBef>
                <a:spcPts val="1000"/>
              </a:spcBef>
              <a:spcAft>
                <a:spcPts val="0"/>
              </a:spcAft>
              <a:buSzPts val="2340"/>
              <a:buChar char="•"/>
            </a:pPr>
            <a:r>
              <a:rPr lang="en-US"/>
              <a:t>Funding for student travel will be distributed via Travel Awards, which are required by federal law. </a:t>
            </a:r>
            <a:endParaRPr/>
          </a:p>
          <a:p>
            <a:pPr indent="-377190" lvl="0" marL="457200" rtl="0" algn="l">
              <a:spcBef>
                <a:spcPts val="0"/>
              </a:spcBef>
              <a:spcAft>
                <a:spcPts val="0"/>
              </a:spcAft>
              <a:buSzPts val="2340"/>
              <a:buChar char="•"/>
            </a:pPr>
            <a:r>
              <a:rPr lang="en-US"/>
              <a:t>If you currently receive </a:t>
            </a:r>
            <a:r>
              <a:rPr lang="en-US"/>
              <a:t>financial</a:t>
            </a:r>
            <a:r>
              <a:rPr lang="en-US"/>
              <a:t> aid (</a:t>
            </a:r>
            <a:r>
              <a:rPr lang="en-US"/>
              <a:t>including</a:t>
            </a:r>
            <a:r>
              <a:rPr lang="en-US"/>
              <a:t> scholarships, federal loans, grants, etc.) at or near your Cost of Attendance, the travel award may cause your total financial aid to exceed your COA. </a:t>
            </a:r>
            <a:endParaRPr/>
          </a:p>
          <a:p>
            <a:pPr indent="-377190" lvl="0" marL="457200" rtl="0" algn="l">
              <a:spcBef>
                <a:spcPts val="0"/>
              </a:spcBef>
              <a:spcAft>
                <a:spcPts val="0"/>
              </a:spcAft>
              <a:buSzPts val="2340"/>
              <a:buChar char="•"/>
            </a:pPr>
            <a:r>
              <a:rPr lang="en-US"/>
              <a:t>Travel award recipients whose financial aid is at or near their </a:t>
            </a:r>
            <a:r>
              <a:rPr lang="en-US"/>
              <a:t>total</a:t>
            </a:r>
            <a:r>
              <a:rPr lang="en-US"/>
              <a:t> COA may qualify for a Budget Adjustment. </a:t>
            </a:r>
            <a:endParaRPr/>
          </a:p>
          <a:p>
            <a:pPr indent="-377190" lvl="0" marL="457200" rtl="0" algn="l">
              <a:spcBef>
                <a:spcPts val="0"/>
              </a:spcBef>
              <a:spcAft>
                <a:spcPts val="0"/>
              </a:spcAft>
              <a:buSzPts val="2340"/>
              <a:buChar char="•"/>
            </a:pPr>
            <a:r>
              <a:rPr lang="en-US"/>
              <a:t>Please contact Heidi Johnson (</a:t>
            </a:r>
            <a:r>
              <a:rPr lang="en-US" u="sng">
                <a:solidFill>
                  <a:schemeClr val="hlink"/>
                </a:solidFill>
                <a:hlinkClick r:id="rId3"/>
              </a:rPr>
              <a:t>heidi.johnson@wisc.edu</a:t>
            </a:r>
            <a:r>
              <a:rPr lang="en-US"/>
              <a:t>) with questions about how a travel award will affect your financial aid. </a:t>
            </a:r>
            <a:endParaRPr/>
          </a:p>
        </p:txBody>
      </p:sp>
      <p:sp>
        <p:nvSpPr>
          <p:cNvPr id="124" name="Google Shape;124;p18"/>
          <p:cNvSpPr txBox="1"/>
          <p:nvPr>
            <p:ph idx="2" type="body"/>
          </p:nvPr>
        </p:nvSpPr>
        <p:spPr>
          <a:xfrm>
            <a:off x="0" y="6498293"/>
            <a:ext cx="6697200" cy="351000"/>
          </a:xfrm>
          <a:prstGeom prst="rect">
            <a:avLst/>
          </a:prstGeom>
        </p:spPr>
        <p:txBody>
          <a:bodyPr anchorCtr="0" anchor="ctr" bIns="91425" lIns="274300" spcFirstLastPara="1" rIns="182875" wrap="square" tIns="64000">
            <a:spAutoFit/>
          </a:bodyPr>
          <a:lstStyle/>
          <a:p>
            <a:pPr indent="0" lvl="0" marL="0" rtl="0" algn="l">
              <a:spcBef>
                <a:spcPts val="100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9"/>
          <p:cNvSpPr txBox="1"/>
          <p:nvPr>
            <p:ph type="title"/>
          </p:nvPr>
        </p:nvSpPr>
        <p:spPr>
          <a:xfrm>
            <a:off x="495300" y="457200"/>
            <a:ext cx="10668000" cy="1066800"/>
          </a:xfrm>
          <a:prstGeom prst="rect">
            <a:avLst/>
          </a:prstGeom>
          <a:noFill/>
          <a:ln>
            <a:noFill/>
          </a:ln>
        </p:spPr>
        <p:txBody>
          <a:bodyPr anchorCtr="0" anchor="b" bIns="0" lIns="0" spcFirstLastPara="1" rIns="91425" wrap="square" tIns="45700">
            <a:normAutofit/>
          </a:bodyPr>
          <a:lstStyle/>
          <a:p>
            <a:pPr indent="0" lvl="0" marL="0" rtl="0" algn="l">
              <a:lnSpc>
                <a:spcPct val="90000"/>
              </a:lnSpc>
              <a:spcBef>
                <a:spcPts val="0"/>
              </a:spcBef>
              <a:spcAft>
                <a:spcPts val="0"/>
              </a:spcAft>
              <a:buClr>
                <a:srgbClr val="353535"/>
              </a:buClr>
              <a:buSzPts val="3400"/>
              <a:buFont typeface="Red Hat Text"/>
              <a:buNone/>
            </a:pPr>
            <a:r>
              <a:rPr lang="en-US"/>
              <a:t>Deadlines for Funding Requests	</a:t>
            </a:r>
            <a:endParaRPr/>
          </a:p>
        </p:txBody>
      </p:sp>
      <p:sp>
        <p:nvSpPr>
          <p:cNvPr id="130" name="Google Shape;130;p19"/>
          <p:cNvSpPr txBox="1"/>
          <p:nvPr>
            <p:ph idx="2" type="body"/>
          </p:nvPr>
        </p:nvSpPr>
        <p:spPr>
          <a:xfrm>
            <a:off x="0" y="6498293"/>
            <a:ext cx="6697200" cy="372600"/>
          </a:xfrm>
          <a:prstGeom prst="rect">
            <a:avLst/>
          </a:prstGeom>
          <a:solidFill>
            <a:schemeClr val="accent1"/>
          </a:solidFill>
          <a:ln>
            <a:noFill/>
          </a:ln>
        </p:spPr>
        <p:txBody>
          <a:bodyPr anchorCtr="0" anchor="ctr" bIns="91425" lIns="274300" spcFirstLastPara="1" rIns="182875" wrap="square" tIns="64000">
            <a:spAutoFit/>
          </a:bodyPr>
          <a:lstStyle/>
          <a:p>
            <a:pPr indent="0" lvl="0" marL="0" rtl="0" algn="l">
              <a:lnSpc>
                <a:spcPct val="100000"/>
              </a:lnSpc>
              <a:spcBef>
                <a:spcPts val="0"/>
              </a:spcBef>
              <a:spcAft>
                <a:spcPts val="0"/>
              </a:spcAft>
              <a:buNone/>
            </a:pPr>
            <a:r>
              <a:rPr b="1" lang="en-US"/>
              <a:t>Also available on the </a:t>
            </a:r>
            <a:r>
              <a:rPr b="1" lang="en-US" u="sng">
                <a:hlinkClick r:id="rId3"/>
              </a:rPr>
              <a:t>Deadlines </a:t>
            </a:r>
            <a:r>
              <a:rPr b="1" lang="en-US"/>
              <a:t>page of the JD Grants website</a:t>
            </a:r>
            <a:endParaRPr b="1"/>
          </a:p>
        </p:txBody>
      </p:sp>
      <p:graphicFrame>
        <p:nvGraphicFramePr>
          <p:cNvPr id="131" name="Google Shape;131;p19"/>
          <p:cNvGraphicFramePr/>
          <p:nvPr/>
        </p:nvGraphicFramePr>
        <p:xfrm>
          <a:off x="550888" y="1895375"/>
          <a:ext cx="3000000" cy="3000000"/>
        </p:xfrm>
        <a:graphic>
          <a:graphicData uri="http://schemas.openxmlformats.org/drawingml/2006/table">
            <a:tbl>
              <a:tblPr>
                <a:noFill/>
                <a:tableStyleId>{BD47903F-2E4D-4A54-B976-AD4CA2AEDA27}</a:tableStyleId>
              </a:tblPr>
              <a:tblGrid>
                <a:gridCol w="2815075"/>
                <a:gridCol w="7741750"/>
              </a:tblGrid>
              <a:tr h="765400">
                <a:tc>
                  <a:txBody>
                    <a:bodyPr/>
                    <a:lstStyle/>
                    <a:p>
                      <a:pPr indent="0" lvl="0" marL="0" rtl="0" algn="l">
                        <a:spcBef>
                          <a:spcPts val="0"/>
                        </a:spcBef>
                        <a:spcAft>
                          <a:spcPts val="0"/>
                        </a:spcAft>
                        <a:buNone/>
                      </a:pPr>
                      <a:r>
                        <a:rPr b="1" lang="en-US" sz="1600">
                          <a:latin typeface="Red Hat Text"/>
                          <a:ea typeface="Red Hat Text"/>
                          <a:cs typeface="Red Hat Text"/>
                          <a:sym typeface="Red Hat Text"/>
                        </a:rPr>
                        <a:t>July 15, 2025</a:t>
                      </a:r>
                      <a:endParaRPr b="1" sz="1600">
                        <a:latin typeface="Red Hat Text"/>
                        <a:ea typeface="Red Hat Text"/>
                        <a:cs typeface="Red Hat Text"/>
                        <a:sym typeface="Red Hat Text"/>
                      </a:endParaRPr>
                    </a:p>
                  </a:txBody>
                  <a:tcPr marT="91425" marB="91425" marR="91425" marL="91425"/>
                </a:tc>
                <a:tc>
                  <a:txBody>
                    <a:bodyPr/>
                    <a:lstStyle/>
                    <a:p>
                      <a:pPr indent="0" lvl="0" marL="0" rtl="0" algn="l">
                        <a:spcBef>
                          <a:spcPts val="0"/>
                        </a:spcBef>
                        <a:spcAft>
                          <a:spcPts val="0"/>
                        </a:spcAft>
                        <a:buNone/>
                      </a:pPr>
                      <a:r>
                        <a:rPr lang="en-US" sz="1600">
                          <a:latin typeface="Red Hat Text Medium"/>
                          <a:ea typeface="Red Hat Text Medium"/>
                          <a:cs typeface="Red Hat Text Medium"/>
                          <a:sym typeface="Red Hat Text Medium"/>
                        </a:rPr>
                        <a:t>Budgets from co-curricular activities</a:t>
                      </a:r>
                      <a:endParaRPr sz="1600">
                        <a:latin typeface="Red Hat Text Medium"/>
                        <a:ea typeface="Red Hat Text Medium"/>
                        <a:cs typeface="Red Hat Text Medium"/>
                        <a:sym typeface="Red Hat Text Medium"/>
                      </a:endParaRPr>
                    </a:p>
                    <a:p>
                      <a:pPr indent="0" lvl="0" marL="0" rtl="0" algn="l">
                        <a:spcBef>
                          <a:spcPts val="0"/>
                        </a:spcBef>
                        <a:spcAft>
                          <a:spcPts val="0"/>
                        </a:spcAft>
                        <a:buNone/>
                      </a:pPr>
                      <a:r>
                        <a:rPr i="1" lang="en-US" sz="1600">
                          <a:latin typeface="Red Hat Text Medium"/>
                          <a:ea typeface="Red Hat Text Medium"/>
                          <a:cs typeface="Red Hat Text Medium"/>
                          <a:sym typeface="Red Hat Text Medium"/>
                        </a:rPr>
                        <a:t>and</a:t>
                      </a:r>
                      <a:endParaRPr i="1" sz="1600">
                        <a:latin typeface="Red Hat Text Medium"/>
                        <a:ea typeface="Red Hat Text Medium"/>
                        <a:cs typeface="Red Hat Text Medium"/>
                        <a:sym typeface="Red Hat Text Medium"/>
                      </a:endParaRPr>
                    </a:p>
                    <a:p>
                      <a:pPr indent="0" lvl="0" marL="0" rtl="0" algn="l">
                        <a:spcBef>
                          <a:spcPts val="0"/>
                        </a:spcBef>
                        <a:spcAft>
                          <a:spcPts val="0"/>
                        </a:spcAft>
                        <a:buNone/>
                      </a:pPr>
                      <a:r>
                        <a:rPr lang="en-US" sz="1600">
                          <a:latin typeface="Red Hat Text Medium"/>
                          <a:ea typeface="Red Hat Text Medium"/>
                          <a:cs typeface="Red Hat Text Medium"/>
                          <a:sym typeface="Red Hat Text Medium"/>
                        </a:rPr>
                        <a:t>Request forms for events on or after August 25</a:t>
                      </a:r>
                      <a:endParaRPr sz="1600">
                        <a:latin typeface="Red Hat Text Medium"/>
                        <a:ea typeface="Red Hat Text Medium"/>
                        <a:cs typeface="Red Hat Text Medium"/>
                        <a:sym typeface="Red Hat Text Medium"/>
                      </a:endParaRPr>
                    </a:p>
                  </a:txBody>
                  <a:tcPr marT="91425" marB="91425" marR="91425" marL="91425"/>
                </a:tc>
              </a:tr>
              <a:tr h="765400">
                <a:tc>
                  <a:txBody>
                    <a:bodyPr/>
                    <a:lstStyle/>
                    <a:p>
                      <a:pPr indent="0" lvl="0" marL="0" rtl="0" algn="l">
                        <a:spcBef>
                          <a:spcPts val="0"/>
                        </a:spcBef>
                        <a:spcAft>
                          <a:spcPts val="0"/>
                        </a:spcAft>
                        <a:buNone/>
                      </a:pPr>
                      <a:r>
                        <a:rPr b="1" lang="en-US" sz="1600">
                          <a:latin typeface="Red Hat Text"/>
                          <a:ea typeface="Red Hat Text"/>
                          <a:cs typeface="Red Hat Text"/>
                          <a:sym typeface="Red Hat Text"/>
                        </a:rPr>
                        <a:t>August 15, 2025</a:t>
                      </a:r>
                      <a:endParaRPr b="1" sz="1600">
                        <a:latin typeface="Red Hat Text"/>
                        <a:ea typeface="Red Hat Text"/>
                        <a:cs typeface="Red Hat Text"/>
                        <a:sym typeface="Red Hat Text"/>
                      </a:endParaRPr>
                    </a:p>
                  </a:txBody>
                  <a:tcPr marT="91425" marB="91425" marR="91425" marL="91425"/>
                </a:tc>
                <a:tc>
                  <a:txBody>
                    <a:bodyPr/>
                    <a:lstStyle/>
                    <a:p>
                      <a:pPr indent="0" lvl="0" marL="0" rtl="0" algn="l">
                        <a:spcBef>
                          <a:spcPts val="0"/>
                        </a:spcBef>
                        <a:spcAft>
                          <a:spcPts val="0"/>
                        </a:spcAft>
                        <a:buNone/>
                      </a:pPr>
                      <a:r>
                        <a:rPr lang="en-US" sz="1600">
                          <a:latin typeface="Red Hat Text Medium"/>
                          <a:ea typeface="Red Hat Text Medium"/>
                          <a:cs typeface="Red Hat Text Medium"/>
                          <a:sym typeface="Red Hat Text Medium"/>
                        </a:rPr>
                        <a:t>Budgets from </a:t>
                      </a:r>
                      <a:r>
                        <a:rPr lang="en-US" sz="1600">
                          <a:latin typeface="Red Hat Text Medium"/>
                          <a:ea typeface="Red Hat Text Medium"/>
                          <a:cs typeface="Red Hat Text Medium"/>
                          <a:sym typeface="Red Hat Text Medium"/>
                        </a:rPr>
                        <a:t>student</a:t>
                      </a:r>
                      <a:r>
                        <a:rPr lang="en-US" sz="1600">
                          <a:latin typeface="Red Hat Text Medium"/>
                          <a:ea typeface="Red Hat Text Medium"/>
                          <a:cs typeface="Red Hat Text Medium"/>
                          <a:sym typeface="Red Hat Text Medium"/>
                        </a:rPr>
                        <a:t> orgs that anticipate requesting more than $5,000 in 25-26</a:t>
                      </a:r>
                      <a:endParaRPr sz="1600">
                        <a:latin typeface="Red Hat Text Medium"/>
                        <a:ea typeface="Red Hat Text Medium"/>
                        <a:cs typeface="Red Hat Text Medium"/>
                        <a:sym typeface="Red Hat Text Medium"/>
                      </a:endParaRPr>
                    </a:p>
                    <a:p>
                      <a:pPr indent="0" lvl="0" marL="0" rtl="0" algn="l">
                        <a:spcBef>
                          <a:spcPts val="0"/>
                        </a:spcBef>
                        <a:spcAft>
                          <a:spcPts val="0"/>
                        </a:spcAft>
                        <a:buNone/>
                      </a:pPr>
                      <a:r>
                        <a:rPr i="1" lang="en-US" sz="1600">
                          <a:latin typeface="Red Hat Text Medium"/>
                          <a:ea typeface="Red Hat Text Medium"/>
                          <a:cs typeface="Red Hat Text Medium"/>
                          <a:sym typeface="Red Hat Text Medium"/>
                        </a:rPr>
                        <a:t>and</a:t>
                      </a:r>
                      <a:endParaRPr i="1" sz="1600">
                        <a:latin typeface="Red Hat Text Medium"/>
                        <a:ea typeface="Red Hat Text Medium"/>
                        <a:cs typeface="Red Hat Text Medium"/>
                        <a:sym typeface="Red Hat Text Medium"/>
                      </a:endParaRPr>
                    </a:p>
                    <a:p>
                      <a:pPr indent="0" lvl="0" marL="0" rtl="0" algn="l">
                        <a:spcBef>
                          <a:spcPts val="0"/>
                        </a:spcBef>
                        <a:spcAft>
                          <a:spcPts val="0"/>
                        </a:spcAft>
                        <a:buNone/>
                      </a:pPr>
                      <a:r>
                        <a:rPr lang="en-US" sz="1600">
                          <a:latin typeface="Red Hat Text Medium"/>
                          <a:ea typeface="Red Hat Text Medium"/>
                          <a:cs typeface="Red Hat Text Medium"/>
                          <a:sym typeface="Red Hat Text Medium"/>
                        </a:rPr>
                        <a:t>Request forms for events on or after September 30 </a:t>
                      </a:r>
                      <a:endParaRPr sz="1600">
                        <a:latin typeface="Red Hat Text Medium"/>
                        <a:ea typeface="Red Hat Text Medium"/>
                        <a:cs typeface="Red Hat Text Medium"/>
                        <a:sym typeface="Red Hat Text Medium"/>
                      </a:endParaRPr>
                    </a:p>
                  </a:txBody>
                  <a:tcPr marT="91425" marB="91425" marR="91425" marL="91425"/>
                </a:tc>
              </a:tr>
              <a:tr h="368500">
                <a:tc>
                  <a:txBody>
                    <a:bodyPr/>
                    <a:lstStyle/>
                    <a:p>
                      <a:pPr indent="0" lvl="0" marL="0" rtl="0" algn="l">
                        <a:spcBef>
                          <a:spcPts val="0"/>
                        </a:spcBef>
                        <a:spcAft>
                          <a:spcPts val="0"/>
                        </a:spcAft>
                        <a:buNone/>
                      </a:pPr>
                      <a:r>
                        <a:rPr b="1" lang="en-US" sz="1600">
                          <a:latin typeface="Red Hat Text"/>
                          <a:ea typeface="Red Hat Text"/>
                          <a:cs typeface="Red Hat Text"/>
                          <a:sym typeface="Red Hat Text"/>
                        </a:rPr>
                        <a:t>September 15, 2025</a:t>
                      </a:r>
                      <a:endParaRPr b="1" sz="1600">
                        <a:latin typeface="Red Hat Text"/>
                        <a:ea typeface="Red Hat Text"/>
                        <a:cs typeface="Red Hat Text"/>
                        <a:sym typeface="Red Hat Text"/>
                      </a:endParaRPr>
                    </a:p>
                  </a:txBody>
                  <a:tcPr marT="91425" marB="91425" marR="91425" marL="91425"/>
                </a:tc>
                <a:tc>
                  <a:txBody>
                    <a:bodyPr/>
                    <a:lstStyle/>
                    <a:p>
                      <a:pPr indent="0" lvl="0" marL="0" rtl="0" algn="l">
                        <a:spcBef>
                          <a:spcPts val="0"/>
                        </a:spcBef>
                        <a:spcAft>
                          <a:spcPts val="0"/>
                        </a:spcAft>
                        <a:buNone/>
                      </a:pPr>
                      <a:r>
                        <a:rPr lang="en-US" sz="1600">
                          <a:latin typeface="Red Hat Text Medium"/>
                          <a:ea typeface="Red Hat Text Medium"/>
                          <a:cs typeface="Red Hat Text Medium"/>
                          <a:sym typeface="Red Hat Text Medium"/>
                        </a:rPr>
                        <a:t>Request forms for events on or after October 30</a:t>
                      </a:r>
                      <a:endParaRPr sz="1600">
                        <a:latin typeface="Red Hat Text Medium"/>
                        <a:ea typeface="Red Hat Text Medium"/>
                        <a:cs typeface="Red Hat Text Medium"/>
                        <a:sym typeface="Red Hat Text Medium"/>
                      </a:endParaRPr>
                    </a:p>
                  </a:txBody>
                  <a:tcPr marT="91425" marB="91425" marR="91425" marL="91425"/>
                </a:tc>
              </a:tr>
              <a:tr h="368500">
                <a:tc>
                  <a:txBody>
                    <a:bodyPr/>
                    <a:lstStyle/>
                    <a:p>
                      <a:pPr indent="0" lvl="0" marL="0" rtl="0" algn="l">
                        <a:spcBef>
                          <a:spcPts val="0"/>
                        </a:spcBef>
                        <a:spcAft>
                          <a:spcPts val="0"/>
                        </a:spcAft>
                        <a:buNone/>
                      </a:pPr>
                      <a:r>
                        <a:rPr b="1" lang="en-US" sz="1600">
                          <a:latin typeface="Red Hat Text"/>
                          <a:ea typeface="Red Hat Text"/>
                          <a:cs typeface="Red Hat Text"/>
                          <a:sym typeface="Red Hat Text"/>
                        </a:rPr>
                        <a:t>October 15, 2025</a:t>
                      </a:r>
                      <a:endParaRPr b="1" sz="1600">
                        <a:latin typeface="Red Hat Text"/>
                        <a:ea typeface="Red Hat Text"/>
                        <a:cs typeface="Red Hat Text"/>
                        <a:sym typeface="Red Hat Text"/>
                      </a:endParaRPr>
                    </a:p>
                  </a:txBody>
                  <a:tcPr marT="91425" marB="91425" marR="91425" marL="91425"/>
                </a:tc>
                <a:tc>
                  <a:txBody>
                    <a:bodyPr/>
                    <a:lstStyle/>
                    <a:p>
                      <a:pPr indent="0" lvl="0" marL="0" rtl="0" algn="l">
                        <a:spcBef>
                          <a:spcPts val="0"/>
                        </a:spcBef>
                        <a:spcAft>
                          <a:spcPts val="0"/>
                        </a:spcAft>
                        <a:buNone/>
                      </a:pPr>
                      <a:r>
                        <a:rPr lang="en-US" sz="1600">
                          <a:latin typeface="Red Hat Text Medium"/>
                          <a:ea typeface="Red Hat Text Medium"/>
                          <a:cs typeface="Red Hat Text Medium"/>
                          <a:sym typeface="Red Hat Text Medium"/>
                        </a:rPr>
                        <a:t>Request forms for events on or after November 30 </a:t>
                      </a:r>
                      <a:endParaRPr sz="1600">
                        <a:latin typeface="Red Hat Text Medium"/>
                        <a:ea typeface="Red Hat Text Medium"/>
                        <a:cs typeface="Red Hat Text Medium"/>
                        <a:sym typeface="Red Hat Text Medium"/>
                      </a:endParaRPr>
                    </a:p>
                  </a:txBody>
                  <a:tcPr marT="91425" marB="91425" marR="91425" marL="91425"/>
                </a:tc>
              </a:tr>
              <a:tr h="393650">
                <a:tc>
                  <a:txBody>
                    <a:bodyPr/>
                    <a:lstStyle/>
                    <a:p>
                      <a:pPr indent="0" lvl="0" marL="0" rtl="0" algn="l">
                        <a:spcBef>
                          <a:spcPts val="0"/>
                        </a:spcBef>
                        <a:spcAft>
                          <a:spcPts val="0"/>
                        </a:spcAft>
                        <a:buNone/>
                      </a:pPr>
                      <a:r>
                        <a:rPr b="1" lang="en-US" sz="1600">
                          <a:latin typeface="Red Hat Text"/>
                          <a:ea typeface="Red Hat Text"/>
                          <a:cs typeface="Red Hat Text"/>
                          <a:sym typeface="Red Hat Text"/>
                        </a:rPr>
                        <a:t>December 1, 2025</a:t>
                      </a:r>
                      <a:endParaRPr b="1" sz="1600">
                        <a:latin typeface="Red Hat Text"/>
                        <a:ea typeface="Red Hat Text"/>
                        <a:cs typeface="Red Hat Text"/>
                        <a:sym typeface="Red Hat Text"/>
                      </a:endParaRPr>
                    </a:p>
                  </a:txBody>
                  <a:tcPr marT="91425" marB="91425" marR="91425" marL="91425"/>
                </a:tc>
                <a:tc>
                  <a:txBody>
                    <a:bodyPr/>
                    <a:lstStyle/>
                    <a:p>
                      <a:pPr indent="0" lvl="0" marL="0" rtl="0" algn="l">
                        <a:spcBef>
                          <a:spcPts val="0"/>
                        </a:spcBef>
                        <a:spcAft>
                          <a:spcPts val="0"/>
                        </a:spcAft>
                        <a:buNone/>
                      </a:pPr>
                      <a:r>
                        <a:rPr lang="en-US" sz="1600">
                          <a:latin typeface="Red Hat Text Medium"/>
                          <a:ea typeface="Red Hat Text Medium"/>
                          <a:cs typeface="Red Hat Text Medium"/>
                          <a:sym typeface="Red Hat Text Medium"/>
                        </a:rPr>
                        <a:t>Request forms for events on or after January 20, 2026</a:t>
                      </a:r>
                      <a:endParaRPr sz="1600">
                        <a:latin typeface="Red Hat Text Medium"/>
                        <a:ea typeface="Red Hat Text Medium"/>
                        <a:cs typeface="Red Hat Text Medium"/>
                        <a:sym typeface="Red Hat Text Medium"/>
                      </a:endParaRPr>
                    </a:p>
                  </a:txBody>
                  <a:tcPr marT="91425" marB="91425" marR="91425" marL="91425"/>
                </a:tc>
              </a:tr>
              <a:tr h="368500">
                <a:tc>
                  <a:txBody>
                    <a:bodyPr/>
                    <a:lstStyle/>
                    <a:p>
                      <a:pPr indent="0" lvl="0" marL="0" rtl="0" algn="l">
                        <a:spcBef>
                          <a:spcPts val="0"/>
                        </a:spcBef>
                        <a:spcAft>
                          <a:spcPts val="0"/>
                        </a:spcAft>
                        <a:buNone/>
                      </a:pPr>
                      <a:r>
                        <a:rPr b="1" lang="en-US" sz="1600">
                          <a:latin typeface="Red Hat Text"/>
                          <a:ea typeface="Red Hat Text"/>
                          <a:cs typeface="Red Hat Text"/>
                          <a:sym typeface="Red Hat Text"/>
                        </a:rPr>
                        <a:t>January 15, 2026</a:t>
                      </a:r>
                      <a:endParaRPr b="1" sz="1600">
                        <a:latin typeface="Red Hat Text"/>
                        <a:ea typeface="Red Hat Text"/>
                        <a:cs typeface="Red Hat Text"/>
                        <a:sym typeface="Red Hat Text"/>
                      </a:endParaRPr>
                    </a:p>
                  </a:txBody>
                  <a:tcPr marT="91425" marB="91425" marR="91425" marL="91425"/>
                </a:tc>
                <a:tc>
                  <a:txBody>
                    <a:bodyPr/>
                    <a:lstStyle/>
                    <a:p>
                      <a:pPr indent="0" lvl="0" marL="0" rtl="0" algn="l">
                        <a:spcBef>
                          <a:spcPts val="0"/>
                        </a:spcBef>
                        <a:spcAft>
                          <a:spcPts val="0"/>
                        </a:spcAft>
                        <a:buNone/>
                      </a:pPr>
                      <a:r>
                        <a:rPr lang="en-US" sz="1600">
                          <a:latin typeface="Red Hat Text Medium"/>
                          <a:ea typeface="Red Hat Text Medium"/>
                          <a:cs typeface="Red Hat Text Medium"/>
                          <a:sym typeface="Red Hat Text Medium"/>
                        </a:rPr>
                        <a:t>Request forms for events on or after February 28</a:t>
                      </a:r>
                      <a:endParaRPr sz="1600">
                        <a:latin typeface="Red Hat Text Medium"/>
                        <a:ea typeface="Red Hat Text Medium"/>
                        <a:cs typeface="Red Hat Text Medium"/>
                        <a:sym typeface="Red Hat Text Medium"/>
                      </a:endParaRPr>
                    </a:p>
                  </a:txBody>
                  <a:tcPr marT="91425" marB="91425" marR="91425" marL="91425"/>
                </a:tc>
              </a:tr>
              <a:tr h="383175">
                <a:tc>
                  <a:txBody>
                    <a:bodyPr/>
                    <a:lstStyle/>
                    <a:p>
                      <a:pPr indent="0" lvl="0" marL="0" rtl="0" algn="l">
                        <a:spcBef>
                          <a:spcPts val="0"/>
                        </a:spcBef>
                        <a:spcAft>
                          <a:spcPts val="0"/>
                        </a:spcAft>
                        <a:buNone/>
                      </a:pPr>
                      <a:r>
                        <a:rPr b="1" lang="en-US" sz="1600">
                          <a:latin typeface="Red Hat Text"/>
                          <a:ea typeface="Red Hat Text"/>
                          <a:cs typeface="Red Hat Text"/>
                          <a:sym typeface="Red Hat Text"/>
                        </a:rPr>
                        <a:t>February 15, 2026</a:t>
                      </a:r>
                      <a:endParaRPr b="1" sz="1600">
                        <a:latin typeface="Red Hat Text"/>
                        <a:ea typeface="Red Hat Text"/>
                        <a:cs typeface="Red Hat Text"/>
                        <a:sym typeface="Red Hat Text"/>
                      </a:endParaRPr>
                    </a:p>
                  </a:txBody>
                  <a:tcPr marT="91425" marB="91425" marR="91425" marL="91425"/>
                </a:tc>
                <a:tc>
                  <a:txBody>
                    <a:bodyPr/>
                    <a:lstStyle/>
                    <a:p>
                      <a:pPr indent="0" lvl="0" marL="0" rtl="0" algn="l">
                        <a:spcBef>
                          <a:spcPts val="0"/>
                        </a:spcBef>
                        <a:spcAft>
                          <a:spcPts val="0"/>
                        </a:spcAft>
                        <a:buNone/>
                      </a:pPr>
                      <a:r>
                        <a:rPr lang="en-US" sz="1600">
                          <a:latin typeface="Red Hat Text Medium"/>
                          <a:ea typeface="Red Hat Text Medium"/>
                          <a:cs typeface="Red Hat Text Medium"/>
                          <a:sym typeface="Red Hat Text Medium"/>
                        </a:rPr>
                        <a:t>Request forms for events on or after March 30</a:t>
                      </a:r>
                      <a:endParaRPr sz="1600">
                        <a:latin typeface="Red Hat Text Medium"/>
                        <a:ea typeface="Red Hat Text Medium"/>
                        <a:cs typeface="Red Hat Text Medium"/>
                        <a:sym typeface="Red Hat Text Medium"/>
                      </a:endParaRPr>
                    </a:p>
                  </a:txBody>
                  <a:tcPr marT="91425" marB="91425" marR="91425" marL="91425"/>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0"/>
          <p:cNvSpPr txBox="1"/>
          <p:nvPr>
            <p:ph type="title"/>
          </p:nvPr>
        </p:nvSpPr>
        <p:spPr>
          <a:xfrm>
            <a:off x="495300" y="457200"/>
            <a:ext cx="10668000" cy="1066800"/>
          </a:xfrm>
          <a:prstGeom prst="rect">
            <a:avLst/>
          </a:prstGeom>
          <a:noFill/>
          <a:ln>
            <a:noFill/>
          </a:ln>
        </p:spPr>
        <p:txBody>
          <a:bodyPr anchorCtr="0" anchor="b" bIns="0" lIns="0" spcFirstLastPara="1" rIns="91425" wrap="square" tIns="45700">
            <a:normAutofit/>
          </a:bodyPr>
          <a:lstStyle/>
          <a:p>
            <a:pPr indent="0" lvl="0" marL="0" rtl="0" algn="l">
              <a:lnSpc>
                <a:spcPct val="90000"/>
              </a:lnSpc>
              <a:spcBef>
                <a:spcPts val="0"/>
              </a:spcBef>
              <a:spcAft>
                <a:spcPts val="0"/>
              </a:spcAft>
              <a:buClr>
                <a:srgbClr val="353535"/>
              </a:buClr>
              <a:buSzPts val="3400"/>
              <a:buFont typeface="Red Hat Text"/>
              <a:buNone/>
            </a:pPr>
            <a:r>
              <a:rPr lang="en-US"/>
              <a:t>Overview: Steps in the Funding Process</a:t>
            </a:r>
            <a:endParaRPr/>
          </a:p>
        </p:txBody>
      </p:sp>
      <p:sp>
        <p:nvSpPr>
          <p:cNvPr id="137" name="Google Shape;137;p20"/>
          <p:cNvSpPr txBox="1"/>
          <p:nvPr>
            <p:ph idx="1" type="body"/>
          </p:nvPr>
        </p:nvSpPr>
        <p:spPr>
          <a:xfrm>
            <a:off x="1485900" y="1840447"/>
            <a:ext cx="9677400" cy="4446000"/>
          </a:xfrm>
          <a:prstGeom prst="rect">
            <a:avLst/>
          </a:prstGeom>
          <a:noFill/>
          <a:ln>
            <a:noFill/>
          </a:ln>
        </p:spPr>
        <p:txBody>
          <a:bodyPr anchorCtr="0" anchor="t" bIns="45700" lIns="0" spcFirstLastPara="1" rIns="91425" wrap="square" tIns="45700">
            <a:normAutofit lnSpcReduction="10000"/>
          </a:bodyPr>
          <a:lstStyle/>
          <a:p>
            <a:pPr indent="-377190" lvl="0" marL="457200" rtl="0" algn="l">
              <a:lnSpc>
                <a:spcPct val="90000"/>
              </a:lnSpc>
              <a:spcBef>
                <a:spcPts val="0"/>
              </a:spcBef>
              <a:spcAft>
                <a:spcPts val="0"/>
              </a:spcAft>
              <a:buSzPts val="2340"/>
              <a:buAutoNum type="arabicPeriod"/>
            </a:pPr>
            <a:r>
              <a:rPr lang="en-US"/>
              <a:t>Read the </a:t>
            </a:r>
            <a:r>
              <a:rPr lang="en-US" u="sng">
                <a:solidFill>
                  <a:schemeClr val="hlink"/>
                </a:solidFill>
                <a:hlinkClick r:id="rId3"/>
              </a:rPr>
              <a:t>JD Grants Website </a:t>
            </a:r>
            <a:endParaRPr/>
          </a:p>
          <a:p>
            <a:pPr indent="-377190" lvl="0" marL="457200" rtl="0" algn="l">
              <a:lnSpc>
                <a:spcPct val="90000"/>
              </a:lnSpc>
              <a:spcBef>
                <a:spcPts val="0"/>
              </a:spcBef>
              <a:spcAft>
                <a:spcPts val="0"/>
              </a:spcAft>
              <a:buSzPts val="2340"/>
              <a:buAutoNum type="arabicPeriod"/>
            </a:pPr>
            <a:r>
              <a:rPr lang="en-US"/>
              <a:t>Determine whether you need to submit a budget.</a:t>
            </a:r>
            <a:endParaRPr/>
          </a:p>
          <a:p>
            <a:pPr indent="-361950" lvl="1" marL="914400" rtl="0" algn="l">
              <a:lnSpc>
                <a:spcPct val="90000"/>
              </a:lnSpc>
              <a:spcBef>
                <a:spcPts val="0"/>
              </a:spcBef>
              <a:spcAft>
                <a:spcPts val="0"/>
              </a:spcAft>
              <a:buSzPts val="2100"/>
              <a:buAutoNum type="alphaLcPeriod"/>
            </a:pPr>
            <a:r>
              <a:rPr lang="en-US"/>
              <a:t>Moot Court, Mock Trial &amp; Journals MUST submit a </a:t>
            </a:r>
            <a:r>
              <a:rPr lang="en-US" u="sng">
                <a:solidFill>
                  <a:schemeClr val="hlink"/>
                </a:solidFill>
                <a:hlinkClick r:id="rId4"/>
              </a:rPr>
              <a:t>co-curricular </a:t>
            </a:r>
            <a:r>
              <a:rPr lang="en-US" u="sng">
                <a:solidFill>
                  <a:schemeClr val="hlink"/>
                </a:solidFill>
                <a:hlinkClick r:id="rId5"/>
              </a:rPr>
              <a:t>budget</a:t>
            </a:r>
            <a:r>
              <a:rPr lang="en-US"/>
              <a:t> </a:t>
            </a:r>
            <a:endParaRPr/>
          </a:p>
          <a:p>
            <a:pPr indent="-361950" lvl="1" marL="914400" rtl="0" algn="l">
              <a:lnSpc>
                <a:spcPct val="90000"/>
              </a:lnSpc>
              <a:spcBef>
                <a:spcPts val="0"/>
              </a:spcBef>
              <a:spcAft>
                <a:spcPts val="0"/>
              </a:spcAft>
              <a:buSzPts val="2100"/>
              <a:buAutoNum type="alphaLcPeriod"/>
            </a:pPr>
            <a:r>
              <a:rPr lang="en-US"/>
              <a:t>Registered Student Organizations who might request $5,000 or more MUST submit an </a:t>
            </a:r>
            <a:r>
              <a:rPr lang="en-US" u="sng">
                <a:solidFill>
                  <a:schemeClr val="hlink"/>
                </a:solidFill>
                <a:hlinkClick r:id="rId6"/>
              </a:rPr>
              <a:t>advisory budget </a:t>
            </a:r>
            <a:endParaRPr/>
          </a:p>
          <a:p>
            <a:pPr indent="-377190" lvl="0" marL="457200" rtl="0" algn="l">
              <a:lnSpc>
                <a:spcPct val="90000"/>
              </a:lnSpc>
              <a:spcBef>
                <a:spcPts val="0"/>
              </a:spcBef>
              <a:spcAft>
                <a:spcPts val="0"/>
              </a:spcAft>
              <a:buSzPts val="2340"/>
              <a:buAutoNum type="arabicPeriod"/>
            </a:pPr>
            <a:r>
              <a:rPr lang="en-US"/>
              <a:t>When you know the likely date of an event, determine the JD Grants deadline that you must submit your request by. </a:t>
            </a:r>
            <a:endParaRPr/>
          </a:p>
          <a:p>
            <a:pPr indent="-377190" lvl="0" marL="457200" rtl="0" algn="l">
              <a:lnSpc>
                <a:spcPct val="90000"/>
              </a:lnSpc>
              <a:spcBef>
                <a:spcPts val="0"/>
              </a:spcBef>
              <a:spcAft>
                <a:spcPts val="0"/>
              </a:spcAft>
              <a:buSzPts val="2340"/>
              <a:buAutoNum type="arabicPeriod"/>
            </a:pPr>
            <a:r>
              <a:rPr lang="en-US"/>
              <a:t>Decide which </a:t>
            </a:r>
            <a:r>
              <a:rPr lang="en-US" u="sng">
                <a:solidFill>
                  <a:schemeClr val="hlink"/>
                </a:solidFill>
                <a:hlinkClick r:id="rId7"/>
              </a:rPr>
              <a:t>funding request form</a:t>
            </a:r>
            <a:r>
              <a:rPr lang="en-US"/>
              <a:t> to submit. Email the completed form as a Word doc to </a:t>
            </a:r>
            <a:r>
              <a:rPr lang="en-US" u="sng">
                <a:solidFill>
                  <a:schemeClr val="hlink"/>
                </a:solidFill>
                <a:hlinkClick r:id="rId8"/>
              </a:rPr>
              <a:t>jdgrants@law.wisc.edu</a:t>
            </a:r>
            <a:r>
              <a:rPr lang="en-US"/>
              <a:t> </a:t>
            </a:r>
            <a:endParaRPr/>
          </a:p>
          <a:p>
            <a:pPr indent="-377190" lvl="0" marL="457200" rtl="0" algn="l">
              <a:lnSpc>
                <a:spcPct val="90000"/>
              </a:lnSpc>
              <a:spcBef>
                <a:spcPts val="0"/>
              </a:spcBef>
              <a:spcAft>
                <a:spcPts val="0"/>
              </a:spcAft>
              <a:buSzPts val="2340"/>
              <a:buAutoNum type="arabicPeriod"/>
            </a:pPr>
            <a:r>
              <a:rPr i="1" lang="en-US"/>
              <a:t>After the event, submit the appropriate post-event report. These can be found on the </a:t>
            </a:r>
            <a:r>
              <a:rPr i="1" lang="en-US" u="sng">
                <a:solidFill>
                  <a:schemeClr val="hlink"/>
                </a:solidFill>
                <a:hlinkClick r:id="rId9"/>
              </a:rPr>
              <a:t>JD Grants Forms page. </a:t>
            </a:r>
            <a:endParaRPr i="1"/>
          </a:p>
          <a:p>
            <a:pPr indent="0" lvl="0" marL="0" rtl="0" algn="l">
              <a:lnSpc>
                <a:spcPct val="90000"/>
              </a:lnSpc>
              <a:spcBef>
                <a:spcPts val="0"/>
              </a:spcBef>
              <a:spcAft>
                <a:spcPts val="0"/>
              </a:spcAft>
              <a:buNone/>
            </a:pPr>
            <a:r>
              <a:t/>
            </a:r>
            <a:endParaRPr sz="1800"/>
          </a:p>
          <a:p>
            <a:pPr indent="0" lvl="0" marL="0" rtl="0" algn="l">
              <a:lnSpc>
                <a:spcPct val="90000"/>
              </a:lnSpc>
              <a:spcBef>
                <a:spcPts val="0"/>
              </a:spcBef>
              <a:spcAft>
                <a:spcPts val="0"/>
              </a:spcAft>
              <a:buNone/>
            </a:pPr>
            <a:r>
              <a:rPr lang="en-US" sz="1800"/>
              <a:t>For a detailed description of each step, please review “</a:t>
            </a:r>
            <a:r>
              <a:rPr lang="en-US" sz="1800" u="sng">
                <a:solidFill>
                  <a:schemeClr val="hlink"/>
                </a:solidFill>
                <a:hlinkClick r:id="rId10"/>
              </a:rPr>
              <a:t>Steps in the JD Grants Process 2025-2026</a:t>
            </a:r>
            <a:r>
              <a:rPr lang="en-US" sz="1800"/>
              <a:t>” on the </a:t>
            </a:r>
            <a:r>
              <a:rPr lang="en-US" sz="1800" u="sng">
                <a:solidFill>
                  <a:schemeClr val="hlink"/>
                </a:solidFill>
                <a:hlinkClick r:id="rId11"/>
              </a:rPr>
              <a:t>JD Grants Overview page.</a:t>
            </a:r>
            <a:r>
              <a:rPr lang="en-US" sz="1800"/>
              <a:t>  </a:t>
            </a:r>
            <a:endParaRPr sz="1800"/>
          </a:p>
        </p:txBody>
      </p:sp>
      <p:sp>
        <p:nvSpPr>
          <p:cNvPr id="138" name="Google Shape;138;p20"/>
          <p:cNvSpPr txBox="1"/>
          <p:nvPr>
            <p:ph idx="2" type="body"/>
          </p:nvPr>
        </p:nvSpPr>
        <p:spPr>
          <a:xfrm>
            <a:off x="0" y="6498293"/>
            <a:ext cx="6697200" cy="351000"/>
          </a:xfrm>
          <a:prstGeom prst="rect">
            <a:avLst/>
          </a:prstGeom>
          <a:solidFill>
            <a:schemeClr val="accent1"/>
          </a:solidFill>
          <a:ln>
            <a:noFill/>
          </a:ln>
        </p:spPr>
        <p:txBody>
          <a:bodyPr anchorCtr="0" anchor="ctr" bIns="91425" lIns="274300" spcFirstLastPara="1" rIns="182875" wrap="square" tIns="64000">
            <a:spAutoFit/>
          </a:bodyPr>
          <a:lstStyle/>
          <a:p>
            <a:pPr indent="0" lvl="0" marL="0" rtl="0" algn="l">
              <a:lnSpc>
                <a:spcPct val="90000"/>
              </a:lnSpc>
              <a:spcBef>
                <a:spcPts val="0"/>
              </a:spcBef>
              <a:spcAft>
                <a:spcPts val="0"/>
              </a:spcAft>
              <a:buSzPts val="126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UW-Madison theme1">
      <a:dk1>
        <a:srgbClr val="202020"/>
      </a:dk1>
      <a:lt1>
        <a:srgbClr val="FFFFFF"/>
      </a:lt1>
      <a:dk2>
        <a:srgbClr val="101010"/>
      </a:dk2>
      <a:lt2>
        <a:srgbClr val="DADFE1"/>
      </a:lt2>
      <a:accent1>
        <a:srgbClr val="C5050C"/>
      </a:accent1>
      <a:accent2>
        <a:srgbClr val="C5050C"/>
      </a:accent2>
      <a:accent3>
        <a:srgbClr val="9B0000"/>
      </a:accent3>
      <a:accent4>
        <a:srgbClr val="FCCB51"/>
      </a:accent4>
      <a:accent5>
        <a:srgbClr val="80B3AE"/>
      </a:accent5>
      <a:accent6>
        <a:srgbClr val="ADADAD"/>
      </a:accent6>
      <a:hlink>
        <a:srgbClr val="0479A8"/>
      </a:hlink>
      <a:folHlink>
        <a:srgbClr val="0479A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