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1" r:id="rId3"/>
    <p:sldId id="261" r:id="rId4"/>
    <p:sldId id="264" r:id="rId5"/>
    <p:sldId id="265" r:id="rId6"/>
    <p:sldId id="271" r:id="rId7"/>
    <p:sldId id="275" r:id="rId8"/>
    <p:sldId id="274" r:id="rId9"/>
    <p:sldId id="277" r:id="rId10"/>
    <p:sldId id="282" r:id="rId11"/>
    <p:sldId id="280" r:id="rId12"/>
    <p:sldId id="279" r:id="rId13"/>
    <p:sldId id="296" r:id="rId14"/>
    <p:sldId id="284" r:id="rId15"/>
    <p:sldId id="286" r:id="rId16"/>
    <p:sldId id="288" r:id="rId17"/>
    <p:sldId id="28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F2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3EBE0-D531-6C47-A350-7EA3FB54D25A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D7613-3D7C-E643-8E28-243F1BB080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523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080B52-5883-43D4-8448-3EE2892688DE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07A41-4D40-4713-9EE9-89B5F85555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36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333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7A41-4D40-4713-9EE9-89B5F85555E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73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01F53CC-FB61-4D20-813A-FE4AD79A0287}" type="datetimeFigureOut">
              <a:rPr lang="en-US" smtClean="0"/>
              <a:t>3/29/2012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2C9E331-9127-401F-80CE-844BC19ACE2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8239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Bluebooking Tips</a:t>
            </a:r>
            <a:br>
              <a:rPr lang="en-US" dirty="0" smtClean="0"/>
            </a:br>
            <a:r>
              <a:rPr lang="en-US" dirty="0" smtClean="0"/>
              <a:t>for the Write-on &amp; Beyond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Bonnie Shucha</a:t>
            </a:r>
          </a:p>
          <a:p>
            <a:r>
              <a:rPr lang="en-US" dirty="0" smtClean="0"/>
              <a:t>UW Law Library</a:t>
            </a:r>
          </a:p>
          <a:p>
            <a:r>
              <a:rPr lang="en-US" dirty="0" smtClean="0"/>
              <a:t>Spring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37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800" dirty="0" smtClean="0"/>
              <a:t>Citations in Footnotes</a:t>
            </a:r>
            <a:endParaRPr lang="en-US" sz="4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49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525963"/>
          </a:xfrm>
        </p:spPr>
        <p:txBody>
          <a:bodyPr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>
                <a:solidFill>
                  <a:srgbClr val="F2B800"/>
                </a:solidFill>
              </a:rPr>
              <a:t>Leslie A. Gordon</a:t>
            </a:r>
            <a:r>
              <a:rPr lang="en-US" dirty="0"/>
              <a:t>, </a:t>
            </a:r>
            <a:r>
              <a:rPr lang="en-US" i="1" dirty="0"/>
              <a:t>The Economic Crisis: Law Firms Brace for Rocky 2009</a:t>
            </a:r>
            <a:r>
              <a:rPr lang="en-US" dirty="0"/>
              <a:t>, 35 </a:t>
            </a:r>
            <a:r>
              <a:rPr lang="en-US" cap="small" dirty="0">
                <a:solidFill>
                  <a:srgbClr val="F2B800"/>
                </a:solidFill>
              </a:rPr>
              <a:t>San. Fran. Att’y</a:t>
            </a:r>
            <a:r>
              <a:rPr lang="en-US" dirty="0">
                <a:solidFill>
                  <a:srgbClr val="F2B800"/>
                </a:solidFill>
              </a:rPr>
              <a:t> </a:t>
            </a:r>
            <a:r>
              <a:rPr lang="en-US" dirty="0"/>
              <a:t>17, </a:t>
            </a:r>
            <a:r>
              <a:rPr lang="en-US" dirty="0">
                <a:solidFill>
                  <a:srgbClr val="F2B800"/>
                </a:solidFill>
              </a:rPr>
              <a:t>17</a:t>
            </a:r>
            <a:r>
              <a:rPr lang="en-US" dirty="0"/>
              <a:t> (2009)</a:t>
            </a:r>
            <a:r>
              <a:rPr lang="en-US" dirty="0">
                <a:solidFill>
                  <a:srgbClr val="F2B800"/>
                </a:solidFill>
              </a:rPr>
              <a:t>;</a:t>
            </a:r>
            <a:r>
              <a:rPr lang="en-US" dirty="0"/>
              <a:t> </a:t>
            </a:r>
            <a:r>
              <a:rPr lang="en-US" cap="small" dirty="0">
                <a:solidFill>
                  <a:srgbClr val="F2B800"/>
                </a:solidFill>
              </a:rPr>
              <a:t>Michael Yoder</a:t>
            </a:r>
            <a:r>
              <a:rPr lang="en-US" dirty="0"/>
              <a:t>, </a:t>
            </a:r>
            <a:r>
              <a:rPr lang="en-US" i="1" dirty="0"/>
              <a:t>President’s Page: Our Profession’s Déjà Vu</a:t>
            </a:r>
            <a:r>
              <a:rPr lang="en-US" dirty="0"/>
              <a:t>, 51 </a:t>
            </a:r>
            <a:r>
              <a:rPr lang="en-US" cap="small" dirty="0">
                <a:solidFill>
                  <a:srgbClr val="F2B800"/>
                </a:solidFill>
              </a:rPr>
              <a:t>J. of Business L</a:t>
            </a:r>
            <a:r>
              <a:rPr lang="en-US" cap="small" dirty="0" smtClean="0">
                <a:solidFill>
                  <a:srgbClr val="F2B800"/>
                </a:solidFill>
              </a:rPr>
              <a:t>. </a:t>
            </a:r>
            <a:r>
              <a:rPr lang="en-US" dirty="0" smtClean="0"/>
              <a:t>7</a:t>
            </a:r>
            <a:r>
              <a:rPr lang="en-US" dirty="0"/>
              <a:t>, </a:t>
            </a:r>
            <a:r>
              <a:rPr lang="en-US" dirty="0" smtClean="0">
                <a:solidFill>
                  <a:srgbClr val="F2B800"/>
                </a:solidFill>
              </a:rPr>
              <a:t>at 7</a:t>
            </a:r>
            <a:r>
              <a:rPr lang="en-US" dirty="0" smtClean="0"/>
              <a:t> </a:t>
            </a:r>
            <a:r>
              <a:rPr lang="en-US" dirty="0"/>
              <a:t>(2009).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797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525963"/>
          </a:xfrm>
        </p:spPr>
        <p:txBody>
          <a:bodyPr>
            <a:normAutofit lnSpcReduction="10000"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/>
              <a:t>Leslie A. Gordon, </a:t>
            </a:r>
            <a:r>
              <a:rPr lang="en-US" i="1" dirty="0"/>
              <a:t>The Economic Crisis: Law Firms Brace for Rocky 2009</a:t>
            </a:r>
            <a:r>
              <a:rPr lang="en-US" dirty="0"/>
              <a:t>, 35 </a:t>
            </a:r>
            <a:r>
              <a:rPr lang="en-US" cap="small" dirty="0"/>
              <a:t>San. Fran. Att’y</a:t>
            </a:r>
            <a:r>
              <a:rPr lang="en-US" dirty="0"/>
              <a:t> 17, 17 (2009)</a:t>
            </a:r>
            <a:r>
              <a:rPr lang="en-US" dirty="0">
                <a:solidFill>
                  <a:srgbClr val="F2B800"/>
                </a:solidFill>
              </a:rPr>
              <a:t>;</a:t>
            </a:r>
            <a:r>
              <a:rPr lang="en-US" dirty="0"/>
              <a:t> </a:t>
            </a:r>
            <a:r>
              <a:rPr lang="en-US" cap="small" dirty="0"/>
              <a:t>Michael Yoder</a:t>
            </a:r>
            <a:r>
              <a:rPr lang="en-US" dirty="0"/>
              <a:t>, </a:t>
            </a:r>
            <a:r>
              <a:rPr lang="en-US" i="1" dirty="0">
                <a:solidFill>
                  <a:srgbClr val="000000"/>
                </a:solidFill>
              </a:rPr>
              <a:t>President’s Page: Our Profession’s Déjà Vu</a:t>
            </a:r>
            <a:r>
              <a:rPr lang="en-US" dirty="0">
                <a:solidFill>
                  <a:srgbClr val="000000"/>
                </a:solidFill>
              </a:rPr>
              <a:t>, 51 </a:t>
            </a:r>
            <a:r>
              <a:rPr lang="en-US" cap="small" dirty="0">
                <a:solidFill>
                  <a:srgbClr val="000000"/>
                </a:solidFill>
              </a:rPr>
              <a:t>J. of Business L</a:t>
            </a:r>
            <a:r>
              <a:rPr lang="en-US" cap="small" dirty="0" smtClean="0">
                <a:solidFill>
                  <a:srgbClr val="000000"/>
                </a:solidFill>
              </a:rPr>
              <a:t>. </a:t>
            </a:r>
            <a:r>
              <a:rPr lang="en-US" dirty="0" smtClean="0">
                <a:solidFill>
                  <a:srgbClr val="000000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smtClean="0">
                <a:solidFill>
                  <a:srgbClr val="000000"/>
                </a:solidFill>
              </a:rPr>
              <a:t>at 7 </a:t>
            </a:r>
            <a:r>
              <a:rPr lang="en-US" dirty="0">
                <a:solidFill>
                  <a:srgbClr val="000000"/>
                </a:solidFill>
              </a:rPr>
              <a:t>(2009). </a:t>
            </a: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rgbClr val="000000"/>
              </a:solidFill>
            </a:endParaRPr>
          </a:p>
          <a:p>
            <a:pPr algn="r"/>
            <a:r>
              <a:rPr lang="en-US" dirty="0" smtClean="0"/>
              <a:t>Multiple citations</a:t>
            </a:r>
            <a:endParaRPr lang="en-US" dirty="0"/>
          </a:p>
          <a:p>
            <a:pPr algn="r"/>
            <a:r>
              <a:rPr lang="en-US" dirty="0" smtClean="0"/>
              <a:t>Rule 1.3</a:t>
            </a:r>
            <a:endParaRPr lang="en-US" dirty="0"/>
          </a:p>
          <a:p>
            <a:pPr marL="109728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50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295400"/>
            <a:ext cx="5080000" cy="486712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Caps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29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525963"/>
          </a:xfrm>
        </p:spPr>
        <p:txBody>
          <a:bodyPr>
            <a:normAutofit lnSpcReduction="10000"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>
                <a:solidFill>
                  <a:srgbClr val="F2B800"/>
                </a:solidFill>
              </a:rPr>
              <a:t>Leslie A. Gordon</a:t>
            </a:r>
            <a:r>
              <a:rPr lang="en-US" dirty="0"/>
              <a:t>, </a:t>
            </a:r>
            <a:r>
              <a:rPr lang="en-US" i="1" dirty="0"/>
              <a:t>The Economic Crisis: Law Firms Brace for Rocky 2009</a:t>
            </a:r>
            <a:r>
              <a:rPr lang="en-US" dirty="0"/>
              <a:t>, 35 </a:t>
            </a:r>
            <a:r>
              <a:rPr lang="en-US" cap="small" dirty="0"/>
              <a:t>San. Fran. Att’y</a:t>
            </a:r>
            <a:r>
              <a:rPr lang="en-US" dirty="0"/>
              <a:t> 17, 17 (2009)</a:t>
            </a:r>
            <a:r>
              <a:rPr lang="en-US" dirty="0" smtClean="0"/>
              <a:t>; </a:t>
            </a:r>
            <a:r>
              <a:rPr lang="en-US" dirty="0" smtClean="0">
                <a:solidFill>
                  <a:srgbClr val="F2B800"/>
                </a:solidFill>
              </a:rPr>
              <a:t>Michael Yoder</a:t>
            </a:r>
            <a:r>
              <a:rPr lang="en-US" dirty="0" smtClean="0"/>
              <a:t>, </a:t>
            </a:r>
            <a:r>
              <a:rPr lang="en-US" i="1" dirty="0">
                <a:solidFill>
                  <a:srgbClr val="000000"/>
                </a:solidFill>
              </a:rPr>
              <a:t>President’s Page: Our Profession’s Déjà Vu</a:t>
            </a:r>
            <a:r>
              <a:rPr lang="en-US" dirty="0">
                <a:solidFill>
                  <a:srgbClr val="000000"/>
                </a:solidFill>
              </a:rPr>
              <a:t>, 51 </a:t>
            </a:r>
            <a:r>
              <a:rPr lang="en-US" cap="small" dirty="0">
                <a:solidFill>
                  <a:srgbClr val="000000"/>
                </a:solidFill>
              </a:rPr>
              <a:t>J. of Business L</a:t>
            </a:r>
            <a:r>
              <a:rPr lang="en-US" cap="small" dirty="0" smtClean="0">
                <a:solidFill>
                  <a:srgbClr val="000000"/>
                </a:solidFill>
              </a:rPr>
              <a:t>.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7, </a:t>
            </a:r>
            <a:r>
              <a:rPr lang="en-US" dirty="0" smtClean="0">
                <a:solidFill>
                  <a:srgbClr val="000000"/>
                </a:solidFill>
              </a:rPr>
              <a:t>at 7 </a:t>
            </a:r>
            <a:r>
              <a:rPr lang="en-US" dirty="0">
                <a:solidFill>
                  <a:srgbClr val="000000"/>
                </a:solidFill>
              </a:rPr>
              <a:t>(2009). </a:t>
            </a: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rgbClr val="000000"/>
              </a:solidFill>
            </a:endParaRPr>
          </a:p>
          <a:p>
            <a:pPr algn="r"/>
            <a:r>
              <a:rPr lang="en-US" dirty="0" smtClean="0"/>
              <a:t>Periodicals, Author Typeface</a:t>
            </a:r>
            <a:endParaRPr lang="en-US" dirty="0"/>
          </a:p>
          <a:p>
            <a:pPr algn="r"/>
            <a:r>
              <a:rPr lang="en-US" dirty="0" smtClean="0"/>
              <a:t>Rule 16.2</a:t>
            </a:r>
            <a:endParaRPr lang="en-US" dirty="0"/>
          </a:p>
          <a:p>
            <a:pPr marL="109728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61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525963"/>
          </a:xfrm>
        </p:spPr>
        <p:txBody>
          <a:bodyPr>
            <a:normAutofit lnSpcReduction="10000"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/>
              <a:t>Leslie A. Gordon, </a:t>
            </a:r>
            <a:r>
              <a:rPr lang="en-US" i="1" dirty="0"/>
              <a:t>The Economic Crisis: Law Firms Brace for Rocky 2009</a:t>
            </a:r>
            <a:r>
              <a:rPr lang="en-US" dirty="0"/>
              <a:t>, 35 </a:t>
            </a:r>
            <a:r>
              <a:rPr lang="en-US" cap="small" dirty="0" smtClean="0">
                <a:solidFill>
                  <a:srgbClr val="F2B800"/>
                </a:solidFill>
              </a:rPr>
              <a:t>S.F. </a:t>
            </a:r>
            <a:r>
              <a:rPr lang="en-US" cap="small" dirty="0">
                <a:solidFill>
                  <a:srgbClr val="F2B800"/>
                </a:solidFill>
              </a:rPr>
              <a:t>Att’y</a:t>
            </a:r>
            <a:r>
              <a:rPr lang="en-US" dirty="0"/>
              <a:t> 17, 17 (2009)</a:t>
            </a:r>
            <a:r>
              <a:rPr lang="en-US" dirty="0" smtClean="0"/>
              <a:t>; Michael Yoder, </a:t>
            </a:r>
            <a:r>
              <a:rPr lang="en-US" i="1" dirty="0"/>
              <a:t>President’s Page: Our Profession’s Déjà Vu</a:t>
            </a:r>
            <a:r>
              <a:rPr lang="en-US" dirty="0"/>
              <a:t>, 51 </a:t>
            </a:r>
            <a:r>
              <a:rPr lang="en-US" cap="small" dirty="0" smtClean="0">
                <a:solidFill>
                  <a:srgbClr val="F2B800"/>
                </a:solidFill>
              </a:rPr>
              <a:t>J. Bus. L.</a:t>
            </a:r>
            <a:r>
              <a:rPr lang="en-US" dirty="0" smtClean="0">
                <a:solidFill>
                  <a:srgbClr val="F2B800"/>
                </a:solidFill>
              </a:rPr>
              <a:t> </a:t>
            </a:r>
            <a:r>
              <a:rPr lang="en-US" dirty="0"/>
              <a:t>7, </a:t>
            </a:r>
            <a:r>
              <a:rPr lang="en-US" dirty="0" smtClean="0"/>
              <a:t>at 7 </a:t>
            </a:r>
            <a:r>
              <a:rPr lang="en-US" dirty="0"/>
              <a:t>(2009).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r"/>
            <a:r>
              <a:rPr lang="en-US" dirty="0" smtClean="0"/>
              <a:t>Abbreviations</a:t>
            </a:r>
            <a:endParaRPr lang="en-US" dirty="0"/>
          </a:p>
          <a:p>
            <a:pPr algn="r"/>
            <a:r>
              <a:rPr lang="en-US" dirty="0" smtClean="0"/>
              <a:t>Tables 13, 10</a:t>
            </a:r>
            <a:endParaRPr lang="en-US" dirty="0"/>
          </a:p>
          <a:p>
            <a:pPr marL="109728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0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525963"/>
          </a:xfrm>
        </p:spPr>
        <p:txBody>
          <a:bodyPr>
            <a:normAutofit lnSpcReduction="10000"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/>
              <a:t>Leslie A. Gordon, </a:t>
            </a:r>
            <a:r>
              <a:rPr lang="en-US" i="1" dirty="0"/>
              <a:t>The Economic Crisis: Law Firms Brace for Rocky 2009</a:t>
            </a:r>
            <a:r>
              <a:rPr lang="en-US" dirty="0"/>
              <a:t>, 35 </a:t>
            </a:r>
            <a:r>
              <a:rPr lang="en-US" cap="small" dirty="0" smtClean="0"/>
              <a:t>S.F. </a:t>
            </a:r>
            <a:r>
              <a:rPr lang="en-US" cap="small" dirty="0"/>
              <a:t>Att’y</a:t>
            </a:r>
            <a:r>
              <a:rPr lang="en-US" dirty="0"/>
              <a:t> 17, </a:t>
            </a:r>
            <a:r>
              <a:rPr lang="en-US" dirty="0">
                <a:solidFill>
                  <a:srgbClr val="F2B800"/>
                </a:solidFill>
              </a:rPr>
              <a:t>17</a:t>
            </a:r>
            <a:r>
              <a:rPr lang="en-US" dirty="0"/>
              <a:t> (2009)</a:t>
            </a:r>
            <a:r>
              <a:rPr lang="en-US" dirty="0" smtClean="0"/>
              <a:t>; Michael Yoder, </a:t>
            </a:r>
            <a:r>
              <a:rPr lang="en-US" i="1" dirty="0"/>
              <a:t>President’s Page: Our Profession’s Déjà Vu</a:t>
            </a:r>
            <a:r>
              <a:rPr lang="en-US" dirty="0"/>
              <a:t>, 51 </a:t>
            </a:r>
            <a:r>
              <a:rPr lang="en-US" cap="small" dirty="0" smtClean="0"/>
              <a:t>J. Bus. L.</a:t>
            </a:r>
            <a:r>
              <a:rPr lang="en-US" dirty="0" smtClean="0"/>
              <a:t> </a:t>
            </a:r>
            <a:r>
              <a:rPr lang="en-US" dirty="0"/>
              <a:t>7, </a:t>
            </a:r>
            <a:r>
              <a:rPr lang="en-US" dirty="0" smtClean="0">
                <a:solidFill>
                  <a:srgbClr val="F2B800"/>
                </a:solidFill>
              </a:rPr>
              <a:t>7 </a:t>
            </a:r>
            <a:r>
              <a:rPr lang="en-US" dirty="0"/>
              <a:t>(2009).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r"/>
            <a:r>
              <a:rPr lang="en-US" dirty="0" smtClean="0"/>
              <a:t>Pinpoint pages</a:t>
            </a:r>
            <a:endParaRPr lang="en-US" dirty="0"/>
          </a:p>
          <a:p>
            <a:pPr algn="r"/>
            <a:r>
              <a:rPr lang="en-US" dirty="0" smtClean="0"/>
              <a:t>Rules 3.2, 16.4</a:t>
            </a:r>
            <a:endParaRPr lang="en-US" dirty="0"/>
          </a:p>
          <a:p>
            <a:pPr marL="109728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14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800" dirty="0" smtClean="0"/>
              <a:t>Questions?</a:t>
            </a:r>
          </a:p>
          <a:p>
            <a:pPr marL="109728" indent="0" algn="ctr">
              <a:buNone/>
            </a:pPr>
            <a:endParaRPr lang="en-US" sz="4800" dirty="0"/>
          </a:p>
          <a:p>
            <a:pPr marL="109728" indent="0" algn="ctr">
              <a:buNone/>
            </a:pPr>
            <a:r>
              <a:rPr lang="en-US" sz="2800" dirty="0"/>
              <a:t>For a Bluebook tutorial, </a:t>
            </a:r>
            <a:endParaRPr lang="en-US" sz="2800" dirty="0" smtClean="0"/>
          </a:p>
          <a:p>
            <a:pPr marL="109728" indent="0" algn="ctr">
              <a:buNone/>
            </a:pPr>
            <a:r>
              <a:rPr lang="en-US" sz="2800" dirty="0" smtClean="0"/>
              <a:t>see </a:t>
            </a:r>
            <a:r>
              <a:rPr lang="en-US" sz="2800" i="1" dirty="0"/>
              <a:t>Interactive Citation Workstation</a:t>
            </a:r>
            <a:r>
              <a:rPr lang="en-US" sz="2800" dirty="0"/>
              <a:t> </a:t>
            </a:r>
            <a:endParaRPr lang="en-US" sz="2800" dirty="0" smtClean="0"/>
          </a:p>
          <a:p>
            <a:pPr marL="109728" indent="0" algn="ctr">
              <a:buNone/>
            </a:pPr>
            <a:r>
              <a:rPr lang="en-US" sz="2800" dirty="0" smtClean="0"/>
              <a:t>by </a:t>
            </a:r>
            <a:r>
              <a:rPr lang="en-US" sz="2800" dirty="0"/>
              <a:t>LexisNexis at </a:t>
            </a:r>
            <a:endParaRPr lang="en-US" sz="2800" dirty="0" smtClean="0"/>
          </a:p>
          <a:p>
            <a:pPr marL="109728" indent="0" algn="ctr">
              <a:buNone/>
            </a:pPr>
            <a:r>
              <a:rPr lang="en-US" sz="2800" u="sng" dirty="0" smtClean="0"/>
              <a:t>http</a:t>
            </a:r>
            <a:r>
              <a:rPr lang="en-US" sz="2800" u="sng" dirty="0"/>
              <a:t>://www.lexisnexis.com/icw</a:t>
            </a:r>
            <a:r>
              <a:rPr lang="en-US" sz="2800" u="sng" dirty="0" smtClean="0"/>
              <a:t>/</a:t>
            </a:r>
            <a:endParaRPr lang="en-US" sz="2800" dirty="0"/>
          </a:p>
          <a:p>
            <a:pPr marL="109728" indent="0" algn="ctr">
              <a:buNone/>
            </a:pPr>
            <a:endParaRPr lang="en-US" sz="4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4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800" dirty="0" smtClean="0"/>
              <a:t>Citations in the Text</a:t>
            </a:r>
            <a:endParaRPr lang="en-US" sz="4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52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9530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According to the </a:t>
            </a:r>
            <a:r>
              <a:rPr lang="en-US" dirty="0" smtClean="0">
                <a:solidFill>
                  <a:srgbClr val="FFC000"/>
                </a:solidFill>
              </a:rPr>
              <a:t>U.S. </a:t>
            </a:r>
            <a:r>
              <a:rPr lang="en-US" dirty="0" smtClean="0"/>
              <a:t>Department </a:t>
            </a:r>
            <a:r>
              <a:rPr lang="en-US" dirty="0"/>
              <a:t>of Labor, over </a:t>
            </a:r>
            <a:r>
              <a:rPr lang="en-US" dirty="0" smtClean="0">
                <a:solidFill>
                  <a:srgbClr val="FFC000"/>
                </a:solidFill>
              </a:rPr>
              <a:t>21,000</a:t>
            </a:r>
            <a:r>
              <a:rPr lang="en-US" dirty="0" smtClean="0"/>
              <a:t> </a:t>
            </a:r>
            <a:r>
              <a:rPr lang="en-US" dirty="0">
                <a:solidFill>
                  <a:srgbClr val="000000"/>
                </a:solidFill>
              </a:rPr>
              <a:t>legal jobs were lost during 2009, with January and February </a:t>
            </a:r>
            <a:r>
              <a:rPr lang="en-US" dirty="0"/>
              <a:t>alone recording a loss of </a:t>
            </a:r>
            <a:r>
              <a:rPr lang="en-US" dirty="0">
                <a:solidFill>
                  <a:srgbClr val="FFC000"/>
                </a:solidFill>
              </a:rPr>
              <a:t>five </a:t>
            </a:r>
            <a:r>
              <a:rPr lang="en-US" dirty="0" smtClean="0">
                <a:solidFill>
                  <a:srgbClr val="FFC000"/>
                </a:solidFill>
              </a:rPr>
              <a:t>thousand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29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9530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According to the </a:t>
            </a:r>
            <a:r>
              <a:rPr lang="en-US" dirty="0" smtClean="0">
                <a:solidFill>
                  <a:srgbClr val="FFC000"/>
                </a:solidFill>
              </a:rPr>
              <a:t>U.S. </a:t>
            </a:r>
            <a:r>
              <a:rPr lang="en-US" dirty="0" smtClean="0"/>
              <a:t>Department </a:t>
            </a:r>
            <a:r>
              <a:rPr lang="en-US" dirty="0"/>
              <a:t>of Labor, over </a:t>
            </a:r>
            <a:r>
              <a:rPr lang="en-US" dirty="0" smtClean="0"/>
              <a:t>21,000 </a:t>
            </a:r>
            <a:r>
              <a:rPr lang="en-US" dirty="0"/>
              <a:t>legal jobs were lost during 2009, with January and February alone recording a loss of five </a:t>
            </a:r>
            <a:r>
              <a:rPr lang="en-US" dirty="0" smtClean="0"/>
              <a:t>thousand.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algn="r"/>
            <a:r>
              <a:rPr lang="en-US" dirty="0"/>
              <a:t>Geographical </a:t>
            </a:r>
            <a:r>
              <a:rPr lang="en-US" dirty="0" smtClean="0"/>
              <a:t>abbreviation</a:t>
            </a:r>
          </a:p>
          <a:p>
            <a:pPr algn="r"/>
            <a:r>
              <a:rPr lang="en-US" dirty="0" smtClean="0"/>
              <a:t>Rule 6.1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284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9530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According to the </a:t>
            </a:r>
            <a:r>
              <a:rPr lang="en-US" dirty="0" smtClean="0"/>
              <a:t>U.S. </a:t>
            </a:r>
            <a:r>
              <a:rPr lang="en-US" dirty="0"/>
              <a:t>Department of Labor, </a:t>
            </a:r>
            <a:r>
              <a:rPr lang="en-US" dirty="0" smtClean="0"/>
              <a:t>over </a:t>
            </a:r>
            <a:r>
              <a:rPr lang="en-US" dirty="0" smtClean="0">
                <a:solidFill>
                  <a:srgbClr val="F2B800"/>
                </a:solidFill>
              </a:rPr>
              <a:t>twenty-one thousand</a:t>
            </a:r>
            <a:r>
              <a:rPr lang="en-US" dirty="0" smtClean="0"/>
              <a:t> </a:t>
            </a:r>
            <a:r>
              <a:rPr lang="en-US" dirty="0"/>
              <a:t>legal jobs were lost during 2009, with January and February alone recording a loss of </a:t>
            </a:r>
            <a:r>
              <a:rPr lang="en-US" dirty="0">
                <a:solidFill>
                  <a:srgbClr val="F2B800"/>
                </a:solidFill>
              </a:rPr>
              <a:t>five </a:t>
            </a:r>
            <a:r>
              <a:rPr lang="en-US" dirty="0" smtClean="0">
                <a:solidFill>
                  <a:srgbClr val="F2B800"/>
                </a:solidFill>
              </a:rPr>
              <a:t>thousand</a:t>
            </a:r>
            <a:r>
              <a:rPr lang="en-US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algn="r"/>
            <a:r>
              <a:rPr lang="en-US" dirty="0" smtClean="0"/>
              <a:t>Number</a:t>
            </a:r>
          </a:p>
          <a:p>
            <a:pPr algn="r"/>
            <a:r>
              <a:rPr lang="en-US" dirty="0" smtClean="0"/>
              <a:t>Rule 6.2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086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525963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/>
              <a:t>The employer should recognize the dignity of the firm members, “not</a:t>
            </a:r>
            <a:r>
              <a:rPr lang="en-US" dirty="0">
                <a:solidFill>
                  <a:srgbClr val="F2B800"/>
                </a:solidFill>
              </a:rPr>
              <a:t>...</a:t>
            </a:r>
            <a:r>
              <a:rPr lang="en-US" dirty="0" smtClean="0"/>
              <a:t>look</a:t>
            </a:r>
            <a:r>
              <a:rPr lang="en-US" dirty="0" smtClean="0">
                <a:solidFill>
                  <a:srgbClr val="F2B800"/>
                </a:solidFill>
              </a:rPr>
              <a:t>[</a:t>
            </a:r>
            <a:r>
              <a:rPr lang="en-US" dirty="0" err="1" smtClean="0">
                <a:solidFill>
                  <a:srgbClr val="F2B800"/>
                </a:solidFill>
              </a:rPr>
              <a:t>ing</a:t>
            </a:r>
            <a:r>
              <a:rPr lang="en-US" dirty="0">
                <a:solidFill>
                  <a:srgbClr val="F2B800"/>
                </a:solidFill>
              </a:rPr>
              <a:t>]</a:t>
            </a:r>
            <a:r>
              <a:rPr lang="en-US" dirty="0"/>
              <a:t> upon </a:t>
            </a:r>
            <a:r>
              <a:rPr lang="en-US" dirty="0" smtClean="0"/>
              <a:t>them </a:t>
            </a:r>
            <a:r>
              <a:rPr lang="en-US" dirty="0"/>
              <a:t>as their </a:t>
            </a:r>
            <a:r>
              <a:rPr lang="en-US" dirty="0" smtClean="0"/>
              <a:t>bondsmen</a:t>
            </a:r>
            <a:r>
              <a:rPr lang="en-US" dirty="0" smtClean="0">
                <a:solidFill>
                  <a:srgbClr val="F2B800"/>
                </a:solidFill>
              </a:rPr>
              <a:t>.</a:t>
            </a:r>
            <a:r>
              <a:rPr lang="en-US" sz="2400" baseline="30000" dirty="0" smtClean="0">
                <a:solidFill>
                  <a:srgbClr val="F2B800"/>
                </a:solidFill>
              </a:rPr>
              <a:t>1</a:t>
            </a:r>
            <a:r>
              <a:rPr lang="en-US" dirty="0">
                <a:solidFill>
                  <a:srgbClr val="F2B800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873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525963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/>
              <a:t>The employer should recognize the dignity of the firm members, “</a:t>
            </a:r>
            <a:r>
              <a:rPr lang="en-US" dirty="0" smtClean="0"/>
              <a:t>not </a:t>
            </a:r>
            <a:r>
              <a:rPr lang="en-US" dirty="0" smtClean="0">
                <a:solidFill>
                  <a:srgbClr val="F2B800"/>
                </a:solidFill>
              </a:rPr>
              <a:t>. . . </a:t>
            </a:r>
            <a:r>
              <a:rPr lang="en-US" dirty="0" smtClean="0"/>
              <a:t>look[ing</a:t>
            </a:r>
            <a:r>
              <a:rPr lang="en-US" dirty="0"/>
              <a:t>] upon </a:t>
            </a:r>
            <a:r>
              <a:rPr lang="en-US" dirty="0" smtClean="0"/>
              <a:t>them </a:t>
            </a:r>
            <a:r>
              <a:rPr lang="en-US" dirty="0"/>
              <a:t>as their </a:t>
            </a:r>
            <a:r>
              <a:rPr lang="en-US" dirty="0" smtClean="0"/>
              <a:t>bondsmen.</a:t>
            </a:r>
            <a:r>
              <a:rPr lang="en-US" sz="2400" baseline="30000" dirty="0" smtClean="0"/>
              <a:t>1</a:t>
            </a:r>
            <a:r>
              <a:rPr lang="en-US" dirty="0" smtClean="0"/>
              <a:t>”</a:t>
            </a:r>
            <a:br>
              <a:rPr lang="en-US" dirty="0" smtClean="0"/>
            </a:br>
            <a:endParaRPr lang="en-US" dirty="0" smtClean="0"/>
          </a:p>
          <a:p>
            <a:pPr algn="r"/>
            <a:r>
              <a:rPr lang="en-US" dirty="0" smtClean="0"/>
              <a:t>Ellipsis dots</a:t>
            </a:r>
            <a:endParaRPr lang="en-US" dirty="0"/>
          </a:p>
          <a:p>
            <a:pPr algn="r"/>
            <a:r>
              <a:rPr lang="en-US" dirty="0" smtClean="0"/>
              <a:t>Rule 5.3</a:t>
            </a:r>
            <a:endParaRPr lang="en-US" dirty="0"/>
          </a:p>
          <a:p>
            <a:pPr marL="109728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0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525963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/>
              <a:t>The employer should recognize the dignity of the firm members, “</a:t>
            </a:r>
            <a:r>
              <a:rPr lang="en-US" dirty="0" smtClean="0"/>
              <a:t>not . . . look</a:t>
            </a:r>
            <a:r>
              <a:rPr lang="en-US" dirty="0" smtClean="0">
                <a:solidFill>
                  <a:srgbClr val="F2B800"/>
                </a:solidFill>
              </a:rPr>
              <a:t>[ing</a:t>
            </a:r>
            <a:r>
              <a:rPr lang="en-US" dirty="0">
                <a:solidFill>
                  <a:srgbClr val="F2B800"/>
                </a:solidFill>
              </a:rPr>
              <a:t>]</a:t>
            </a:r>
            <a:r>
              <a:rPr lang="en-US" dirty="0"/>
              <a:t> upon </a:t>
            </a:r>
            <a:r>
              <a:rPr lang="en-US" dirty="0" smtClean="0"/>
              <a:t>them </a:t>
            </a:r>
            <a:r>
              <a:rPr lang="en-US" dirty="0"/>
              <a:t>as their </a:t>
            </a:r>
            <a:r>
              <a:rPr lang="en-US" dirty="0" smtClean="0"/>
              <a:t>bondsmen.</a:t>
            </a:r>
            <a:r>
              <a:rPr lang="en-US" sz="2400" baseline="30000" dirty="0" smtClean="0"/>
              <a:t>1</a:t>
            </a:r>
            <a:r>
              <a:rPr lang="en-US" dirty="0" smtClean="0"/>
              <a:t>”</a:t>
            </a:r>
            <a:br>
              <a:rPr lang="en-US" dirty="0" smtClean="0"/>
            </a:br>
            <a:endParaRPr lang="en-US" dirty="0" smtClean="0"/>
          </a:p>
          <a:p>
            <a:pPr algn="r"/>
            <a:r>
              <a:rPr lang="en-US" dirty="0" smtClean="0"/>
              <a:t>Alterations in quotes</a:t>
            </a:r>
            <a:endParaRPr lang="en-US" dirty="0"/>
          </a:p>
          <a:p>
            <a:pPr algn="r"/>
            <a:r>
              <a:rPr lang="en-US" dirty="0" smtClean="0"/>
              <a:t>Rule 5.2</a:t>
            </a:r>
            <a:endParaRPr lang="en-US" dirty="0"/>
          </a:p>
          <a:p>
            <a:pPr marL="109728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371600"/>
            <a:ext cx="7696200" cy="4525963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n-US" dirty="0"/>
              <a:t>The employer should recognize the dignity of the firm members, “</a:t>
            </a:r>
            <a:r>
              <a:rPr lang="en-US" dirty="0" smtClean="0"/>
              <a:t>not . . . look[ing</a:t>
            </a:r>
            <a:r>
              <a:rPr lang="en-US" dirty="0"/>
              <a:t>] upon </a:t>
            </a:r>
            <a:r>
              <a:rPr lang="en-US" dirty="0" smtClean="0"/>
              <a:t>them </a:t>
            </a:r>
            <a:r>
              <a:rPr lang="en-US" dirty="0"/>
              <a:t>as their </a:t>
            </a:r>
            <a:r>
              <a:rPr lang="en-US" dirty="0" smtClean="0"/>
              <a:t>bondsmen</a:t>
            </a:r>
            <a:r>
              <a:rPr lang="en-US" dirty="0" smtClean="0">
                <a:solidFill>
                  <a:srgbClr val="F2B800"/>
                </a:solidFill>
              </a:rPr>
              <a:t>.”</a:t>
            </a:r>
            <a:r>
              <a:rPr lang="en-US" sz="2400" baseline="30000" dirty="0" smtClean="0">
                <a:solidFill>
                  <a:srgbClr val="F2B800"/>
                </a:solidFill>
              </a:rPr>
              <a:t>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r"/>
            <a:r>
              <a:rPr lang="en-US" dirty="0" smtClean="0"/>
              <a:t>Placement of footnotes</a:t>
            </a:r>
            <a:endParaRPr lang="en-US" dirty="0"/>
          </a:p>
          <a:p>
            <a:pPr algn="r"/>
            <a:r>
              <a:rPr lang="en-US" dirty="0" smtClean="0"/>
              <a:t>Rule 1.1</a:t>
            </a:r>
            <a:endParaRPr lang="en-US" dirty="0"/>
          </a:p>
          <a:p>
            <a:pPr marL="109728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31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1776</TotalTime>
  <Words>502</Words>
  <Application>Microsoft Office PowerPoint</Application>
  <PresentationFormat>On-screen Show (4:3)</PresentationFormat>
  <Paragraphs>58</Paragraphs>
  <Slides>17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Bluebooking Tips for the Write-on &amp; Beyond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Small Caps</vt:lpstr>
      <vt:lpstr>PowerPoint Presentation</vt:lpstr>
      <vt:lpstr>PowerPoint Presentation</vt:lpstr>
      <vt:lpstr>PowerPoint Presentation</vt:lpstr>
      <vt:lpstr>PowerPoint Presentation</vt:lpstr>
    </vt:vector>
  </TitlesOfParts>
  <Company>UW Law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Bluebooking Tips</dc:title>
  <dc:creator>bonnie</dc:creator>
  <cp:lastModifiedBy>AEP Student Assistant</cp:lastModifiedBy>
  <cp:revision>36</cp:revision>
  <cp:lastPrinted>2011-04-11T19:24:59Z</cp:lastPrinted>
  <dcterms:created xsi:type="dcterms:W3CDTF">2011-03-25T23:36:07Z</dcterms:created>
  <dcterms:modified xsi:type="dcterms:W3CDTF">2012-03-29T17:49:31Z</dcterms:modified>
</cp:coreProperties>
</file>